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F482B0-92A0-469C-AB5A-D8AEB909BB3A}">
  <a:tblStyle styleId="{C3F482B0-92A0-469C-AB5A-D8AEB909BB3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4.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6.xml"/><Relationship Id="rId44" Type="http://schemas.openxmlformats.org/officeDocument/2006/relationships/font" Target="fonts/Lato-bold.fntdata"/><Relationship Id="rId21" Type="http://schemas.openxmlformats.org/officeDocument/2006/relationships/slide" Target="slides/slide15.xml"/><Relationship Id="rId43" Type="http://schemas.openxmlformats.org/officeDocument/2006/relationships/font" Target="fonts/Lato-regular.fntdata"/><Relationship Id="rId24" Type="http://schemas.openxmlformats.org/officeDocument/2006/relationships/slide" Target="slides/slide18.xml"/><Relationship Id="rId46" Type="http://schemas.openxmlformats.org/officeDocument/2006/relationships/font" Target="fonts/Lato-boldItalic.fntdata"/><Relationship Id="rId23" Type="http://schemas.openxmlformats.org/officeDocument/2006/relationships/slide" Target="slides/slide17.xml"/><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a149506f36_3_4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a149506f36_3_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9626c8a3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9626c8a3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149506f36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a149506f36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99626c8a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99626c8a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9626c8a3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99626c8a3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99626c8a33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99626c8a3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99626c8a3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99626c8a3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a149506f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a149506f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99626c8a33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99626c8a33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a14372ee3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a14372ee3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99626c8a33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99626c8a33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99626c8a33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99626c8a33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a14372ee3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a14372ee3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51e21383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51e21383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d9c67055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d9c67055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a14372ee3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a14372ee3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149506f3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149506f3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99626c8a33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99626c8a3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99626c8a33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99626c8a33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99626c8a33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99626c8a33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a149506f36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a149506f36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a149506f36_3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a149506f36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149506f36_3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a149506f36_3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a149506f36_3_1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1a149506f36_3_1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149506f36_3_2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a149506f36_3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a149506f36_3_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1a149506f36_3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1" name="Shape 131"/>
        <p:cNvGrpSpPr/>
        <p:nvPr/>
      </p:nvGrpSpPr>
      <p:grpSpPr>
        <a:xfrm>
          <a:off x="0" y="0"/>
          <a:ext cx="0" cy="0"/>
          <a:chOff x="0" y="0"/>
          <a:chExt cx="0" cy="0"/>
        </a:xfrm>
      </p:grpSpPr>
      <p:sp>
        <p:nvSpPr>
          <p:cNvPr id="132" name="Google Shape;132;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1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34" name="Google Shape;134;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hyperlink" Target="https://ieeexplore.ieee.org/author/37088822023" TargetMode="External"/><Relationship Id="rId4" Type="http://schemas.openxmlformats.org/officeDocument/2006/relationships/hyperlink" Target="https://ieeexplore.ieee.org/author/37088821599" TargetMode="External"/><Relationship Id="rId9" Type="http://schemas.openxmlformats.org/officeDocument/2006/relationships/hyperlink" Target="https://www.frontiersin.org/articles/10.3389/fpls.2019.00621/full" TargetMode="External"/><Relationship Id="rId5" Type="http://schemas.openxmlformats.org/officeDocument/2006/relationships/hyperlink" Target="https://ieeexplore.ieee.org/author/37088821101" TargetMode="External"/><Relationship Id="rId6" Type="http://schemas.openxmlformats.org/officeDocument/2006/relationships/hyperlink" Target="https://ieeexplore.ieee.org/author/37088821101" TargetMode="External"/><Relationship Id="rId7" Type="http://schemas.openxmlformats.org/officeDocument/2006/relationships/hyperlink" Target="https://ieeexplore.ieee.org/author/37088762691" TargetMode="External"/><Relationship Id="rId8" Type="http://schemas.openxmlformats.org/officeDocument/2006/relationships/hyperlink" Target="https://ieeexplore.ieee.org/document/9388479"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kaggle.com/datasets/atharvaingle/crop-recommendation-datas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shranayshahane@gmail.com" TargetMode="External"/><Relationship Id="rId4" Type="http://schemas.openxmlformats.org/officeDocument/2006/relationships/hyperlink" Target="mailto:nihalshetty29@gmail.com" TargetMode="External"/><Relationship Id="rId5" Type="http://schemas.openxmlformats.org/officeDocument/2006/relationships/hyperlink" Target="mailto:103280745@mitwpu.edu.i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www.analyticsvidhya.com/blog/2018/06/comprehensive-guide-for-ensemble-models/" TargetMode="External"/><Relationship Id="rId4" Type="http://schemas.openxmlformats.org/officeDocument/2006/relationships/hyperlink" Target="https://www.analyticsvidhya.com/blog/2017/09/common-machine-learning-algorithms/" TargetMode="External"/><Relationship Id="rId5" Type="http://schemas.openxmlformats.org/officeDocument/2006/relationships/hyperlink" Target="https://medium.com/plotly/introducing-dash-5ecf7191b503" TargetMode="External"/><Relationship Id="rId6" Type="http://schemas.openxmlformats.org/officeDocument/2006/relationships/hyperlink" Target="https://www.academia.edu/49636443/Crop_Recommendation_System_using_Machine_Learning" TargetMode="External"/><Relationship Id="rId7" Type="http://schemas.openxmlformats.org/officeDocument/2006/relationships/hyperlink" Target="https://medium.com/hub-konam-foundation/predicting-crop-yield-and-profit-with-machine-learning-1d9c3216faf7" TargetMode="External"/><Relationship Id="rId8" Type="http://schemas.openxmlformats.org/officeDocument/2006/relationships/hyperlink" Target="https://www.researchgate.net/publication/346627389_Crop_Recommendation_Syste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www.sciencedirect.com/science/article/pii/S0168169920302301" TargetMode="External"/><Relationship Id="rId4" Type="http://schemas.openxmlformats.org/officeDocument/2006/relationships/hyperlink" Target="https://www.sciencedirect.com/science/article/abs/pii/S001393512100918X"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hyperlink" Target="https://www.sciencedirect.com/science/article/pii/S2214785321006404" TargetMode="External"/><Relationship Id="rId4" Type="http://schemas.openxmlformats.org/officeDocument/2006/relationships/hyperlink" Target="https://www.ijert.org/crop-yield-prediction-using-machine-learning-algorithm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koreascience.kr/article/JAKO201625752504104.page" TargetMode="External"/><Relationship Id="rId4" Type="http://schemas.openxmlformats.org/officeDocument/2006/relationships/hyperlink" Target="https://www.ijert.org/research/comparative-analysis-of-machine-learning-algorithms-in-the-study-of-crop-and-crop-yield-prediction-IJERTCONV8IS14008.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hyperlink" Target="https://ijret.org/volumes/2015v04/i01/IJRET20150401071.pdf" TargetMode="External"/><Relationship Id="rId4" Type="http://schemas.openxmlformats.org/officeDocument/2006/relationships/hyperlink" Target="https://bhu.ac.in/research_pub/jsr/Volumes/JSR_64_02_2020/54.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18"/>
          <p:cNvSpPr txBox="1"/>
          <p:nvPr>
            <p:ph type="ctrTitle"/>
          </p:nvPr>
        </p:nvSpPr>
        <p:spPr>
          <a:xfrm>
            <a:off x="348750" y="1666350"/>
            <a:ext cx="8619600" cy="18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PREDICTION OF SUITABLE CROP USING MACHINE LEARNING</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rPr lang="en" sz="2500">
                <a:solidFill>
                  <a:srgbClr val="000000"/>
                </a:solidFill>
              </a:rPr>
              <a:t>In-House Project</a:t>
            </a:r>
            <a:endParaRPr sz="1400"/>
          </a:p>
        </p:txBody>
      </p:sp>
      <p:sp>
        <p:nvSpPr>
          <p:cNvPr id="142" name="Google Shape;142;p18"/>
          <p:cNvSpPr txBox="1"/>
          <p:nvPr/>
        </p:nvSpPr>
        <p:spPr>
          <a:xfrm>
            <a:off x="348700" y="3846975"/>
            <a:ext cx="506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Project Guide : Dr. Himangi Pande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School of Computer Engineering and Technology [ SCET]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Group A18</a:t>
            </a:r>
            <a:endParaRPr>
              <a:latin typeface="Lato"/>
              <a:ea typeface="Lato"/>
              <a:cs typeface="Lato"/>
              <a:sym typeface="Lato"/>
            </a:endParaRPr>
          </a:p>
        </p:txBody>
      </p:sp>
      <p:pic>
        <p:nvPicPr>
          <p:cNvPr id="143" name="Google Shape;143;p18"/>
          <p:cNvPicPr preferRelativeResize="0"/>
          <p:nvPr/>
        </p:nvPicPr>
        <p:blipFill>
          <a:blip r:embed="rId3">
            <a:alphaModFix/>
          </a:blip>
          <a:stretch>
            <a:fillRect/>
          </a:stretch>
        </p:blipFill>
        <p:spPr>
          <a:xfrm>
            <a:off x="348750" y="239275"/>
            <a:ext cx="3289045" cy="1017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628650" y="149225"/>
            <a:ext cx="6740700" cy="627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Literature Survey</a:t>
            </a:r>
            <a:endParaRPr/>
          </a:p>
        </p:txBody>
      </p:sp>
      <p:sp>
        <p:nvSpPr>
          <p:cNvPr id="203" name="Google Shape;203;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204" name="Google Shape;204;p27"/>
          <p:cNvGraphicFramePr/>
          <p:nvPr/>
        </p:nvGraphicFramePr>
        <p:xfrm>
          <a:off x="252871" y="898803"/>
          <a:ext cx="3000000" cy="3000000"/>
        </p:xfrm>
        <a:graphic>
          <a:graphicData uri="http://schemas.openxmlformats.org/drawingml/2006/table">
            <a:tbl>
              <a:tblPr bandRow="1" firstRow="1">
                <a:noFill/>
                <a:tableStyleId>{C3F482B0-92A0-469C-AB5A-D8AEB909BB3A}</a:tableStyleId>
              </a:tblPr>
              <a:tblGrid>
                <a:gridCol w="424600"/>
                <a:gridCol w="1015200"/>
                <a:gridCol w="1666850"/>
                <a:gridCol w="1507800"/>
                <a:gridCol w="1747550"/>
                <a:gridCol w="1900475"/>
              </a:tblGrid>
              <a:tr h="380675">
                <a:tc>
                  <a:txBody>
                    <a:bodyPr/>
                    <a:lstStyle/>
                    <a:p>
                      <a:pPr indent="0" lvl="0" marL="0" marR="0" rtl="0" algn="l">
                        <a:spcBef>
                          <a:spcPts val="0"/>
                        </a:spcBef>
                        <a:spcAft>
                          <a:spcPts val="0"/>
                        </a:spcAft>
                        <a:buNone/>
                      </a:pPr>
                      <a:r>
                        <a:rPr lang="en" sz="1200"/>
                        <a:t>Sr.</a:t>
                      </a:r>
                      <a:endParaRPr sz="1200"/>
                    </a:p>
                    <a:p>
                      <a:pPr indent="0" lvl="0" marL="0" marR="0" rtl="0" algn="l">
                        <a:spcBef>
                          <a:spcPts val="0"/>
                        </a:spcBef>
                        <a:spcAft>
                          <a:spcPts val="0"/>
                        </a:spcAft>
                        <a:buNone/>
                      </a:pPr>
                      <a:r>
                        <a:rPr lang="en" sz="1200"/>
                        <a:t>No.</a:t>
                      </a:r>
                      <a:endParaRPr sz="1200"/>
                    </a:p>
                  </a:txBody>
                  <a:tcPr marT="34300" marB="34300" marR="91450" marL="91450"/>
                </a:tc>
                <a:tc>
                  <a:txBody>
                    <a:bodyPr/>
                    <a:lstStyle/>
                    <a:p>
                      <a:pPr indent="0" lvl="0" marL="0" marR="0" rtl="0" algn="l">
                        <a:spcBef>
                          <a:spcPts val="0"/>
                        </a:spcBef>
                        <a:spcAft>
                          <a:spcPts val="0"/>
                        </a:spcAft>
                        <a:buNone/>
                      </a:pPr>
                      <a:r>
                        <a:rPr lang="en" sz="1200"/>
                        <a:t>Authors</a:t>
                      </a:r>
                      <a:endParaRPr sz="1200"/>
                    </a:p>
                  </a:txBody>
                  <a:tcPr marT="34300" marB="34300" marR="91450" marL="91450"/>
                </a:tc>
                <a:tc>
                  <a:txBody>
                    <a:bodyPr/>
                    <a:lstStyle/>
                    <a:p>
                      <a:pPr indent="0" lvl="0" marL="0" marR="0" rtl="0" algn="l">
                        <a:spcBef>
                          <a:spcPts val="0"/>
                        </a:spcBef>
                        <a:spcAft>
                          <a:spcPts val="0"/>
                        </a:spcAft>
                        <a:buNone/>
                      </a:pPr>
                      <a:r>
                        <a:rPr lang="en" sz="1200"/>
                        <a:t>Title</a:t>
                      </a:r>
                      <a:endParaRPr sz="1200"/>
                    </a:p>
                  </a:txBody>
                  <a:tcPr marT="34300" marB="34300" marR="91450" marL="91450"/>
                </a:tc>
                <a:tc>
                  <a:txBody>
                    <a:bodyPr/>
                    <a:lstStyle/>
                    <a:p>
                      <a:pPr indent="0" lvl="0" marL="0" marR="0" rtl="0" algn="l">
                        <a:spcBef>
                          <a:spcPts val="0"/>
                        </a:spcBef>
                        <a:spcAft>
                          <a:spcPts val="0"/>
                        </a:spcAft>
                        <a:buNone/>
                      </a:pPr>
                      <a:r>
                        <a:rPr lang="en" sz="1200"/>
                        <a:t>Link</a:t>
                      </a:r>
                      <a:endParaRPr sz="1200"/>
                    </a:p>
                  </a:txBody>
                  <a:tcPr marT="34300" marB="34300" marR="91450" marL="91450"/>
                </a:tc>
                <a:tc>
                  <a:txBody>
                    <a:bodyPr/>
                    <a:lstStyle/>
                    <a:p>
                      <a:pPr indent="0" lvl="0" marL="0" marR="0" rtl="0" algn="l">
                        <a:spcBef>
                          <a:spcPts val="0"/>
                        </a:spcBef>
                        <a:spcAft>
                          <a:spcPts val="0"/>
                        </a:spcAft>
                        <a:buNone/>
                      </a:pPr>
                      <a:r>
                        <a:rPr lang="en" sz="1200"/>
                        <a:t>Takeaways</a:t>
                      </a:r>
                      <a:endParaRPr sz="1200"/>
                    </a:p>
                  </a:txBody>
                  <a:tcPr marT="34300" marB="34300" marR="91450" marL="91450"/>
                </a:tc>
                <a:tc>
                  <a:txBody>
                    <a:bodyPr/>
                    <a:lstStyle/>
                    <a:p>
                      <a:pPr indent="0" lvl="0" marL="0" marR="0" rtl="0" algn="l">
                        <a:spcBef>
                          <a:spcPts val="0"/>
                        </a:spcBef>
                        <a:spcAft>
                          <a:spcPts val="0"/>
                        </a:spcAft>
                        <a:buNone/>
                      </a:pPr>
                      <a:r>
                        <a:rPr lang="en" sz="1200"/>
                        <a:t>Research Gaps</a:t>
                      </a:r>
                      <a:endParaRPr sz="1200"/>
                    </a:p>
                  </a:txBody>
                  <a:tcPr marT="34300" marB="34300" marR="91450" marL="91450"/>
                </a:tc>
              </a:tr>
              <a:tr h="1488950">
                <a:tc>
                  <a:txBody>
                    <a:bodyPr/>
                    <a:lstStyle/>
                    <a:p>
                      <a:pPr indent="0" lvl="0" marL="0" rtl="0" algn="l">
                        <a:spcBef>
                          <a:spcPts val="0"/>
                        </a:spcBef>
                        <a:spcAft>
                          <a:spcPts val="0"/>
                        </a:spcAft>
                        <a:buNone/>
                      </a:pPr>
                      <a:r>
                        <a:rPr lang="en" sz="1200"/>
                        <a:t>11</a:t>
                      </a:r>
                      <a:endParaRPr sz="1200"/>
                    </a:p>
                  </a:txBody>
                  <a:tcPr marT="34300" marB="34300" marR="91450" marL="91450"/>
                </a:tc>
                <a:tc>
                  <a:txBody>
                    <a:bodyPr/>
                    <a:lstStyle/>
                    <a:p>
                      <a:pPr indent="0" lvl="0" marL="0" rtl="0" algn="l">
                        <a:spcBef>
                          <a:spcPts val="0"/>
                        </a:spcBef>
                        <a:spcAft>
                          <a:spcPts val="0"/>
                        </a:spcAft>
                        <a:buNone/>
                      </a:pPr>
                      <a:r>
                        <a:rPr lang="en" sz="1000">
                          <a:uFill>
                            <a:noFill/>
                          </a:uFill>
                          <a:hlinkClick r:id="rId3"/>
                        </a:rPr>
                        <a:t>Mummaleti Keerthana</a:t>
                      </a:r>
                      <a:r>
                        <a:rPr lang="en" sz="1000"/>
                        <a:t>; </a:t>
                      </a:r>
                      <a:r>
                        <a:rPr lang="en" sz="1000">
                          <a:uFill>
                            <a:noFill/>
                          </a:uFill>
                          <a:hlinkClick r:id="rId4"/>
                        </a:rPr>
                        <a:t>K J M Meghana</a:t>
                      </a:r>
                      <a:r>
                        <a:rPr lang="en" sz="1000"/>
                        <a:t>; </a:t>
                      </a:r>
                      <a:r>
                        <a:rPr lang="en" sz="1000">
                          <a:uFill>
                            <a:noFill/>
                          </a:uFill>
                          <a:hlinkClick r:id="rId5"/>
                        </a:rPr>
                        <a:t>Singamsetty</a:t>
                      </a:r>
                      <a:r>
                        <a:rPr lang="en" sz="1000">
                          <a:uFill>
                            <a:noFill/>
                          </a:uFill>
                          <a:hlinkClick r:id="rId6"/>
                        </a:rPr>
                        <a:t> Pravallika</a:t>
                      </a:r>
                      <a:r>
                        <a:rPr lang="en" sz="1000"/>
                        <a:t>; </a:t>
                      </a:r>
                      <a:r>
                        <a:rPr lang="en" sz="1000">
                          <a:uFill>
                            <a:noFill/>
                          </a:uFill>
                          <a:hlinkClick r:id="rId7"/>
                        </a:rPr>
                        <a:t>Modepalli Kavitha</a:t>
                      </a:r>
                      <a:endParaRPr sz="1000"/>
                    </a:p>
                  </a:txBody>
                  <a:tcPr marT="34300" marB="34300" marR="91450" marL="91450"/>
                </a:tc>
                <a:tc>
                  <a:txBody>
                    <a:bodyPr/>
                    <a:lstStyle/>
                    <a:p>
                      <a:pPr indent="0" lvl="0" marL="0" rtl="0" algn="l">
                        <a:spcBef>
                          <a:spcPts val="0"/>
                        </a:spcBef>
                        <a:spcAft>
                          <a:spcPts val="0"/>
                        </a:spcAft>
                        <a:buNone/>
                      </a:pPr>
                      <a:r>
                        <a:rPr lang="en" sz="1000"/>
                        <a:t>An Ensemble Algorithm</a:t>
                      </a:r>
                      <a:endParaRPr sz="1000"/>
                    </a:p>
                    <a:p>
                      <a:pPr indent="0" lvl="0" marL="0" rtl="0" algn="l">
                        <a:spcBef>
                          <a:spcPts val="0"/>
                        </a:spcBef>
                        <a:spcAft>
                          <a:spcPts val="0"/>
                        </a:spcAft>
                        <a:buNone/>
                      </a:pPr>
                      <a:r>
                        <a:rPr lang="en" sz="1000"/>
                        <a:t>for Crop Yield Prediction</a:t>
                      </a:r>
                      <a:endParaRPr sz="1000"/>
                    </a:p>
                    <a:p>
                      <a:pPr indent="0" lvl="0" marL="0" rtl="0" algn="l">
                        <a:spcBef>
                          <a:spcPts val="0"/>
                        </a:spcBef>
                        <a:spcAft>
                          <a:spcPts val="0"/>
                        </a:spcAft>
                        <a:buNone/>
                      </a:pPr>
                      <a:r>
                        <a:rPr lang="en" sz="1000"/>
                        <a:t>(Research Paper)</a:t>
                      </a:r>
                      <a:endParaRPr sz="1000"/>
                    </a:p>
                    <a:p>
                      <a:pPr indent="0" lvl="0" marL="0" rtl="0" algn="l">
                        <a:spcBef>
                          <a:spcPts val="0"/>
                        </a:spcBef>
                        <a:spcAft>
                          <a:spcPts val="0"/>
                        </a:spcAft>
                        <a:buNone/>
                      </a:pPr>
                      <a:r>
                        <a:rPr lang="en" sz="1000"/>
                        <a:t>(2021)</a:t>
                      </a:r>
                      <a:endParaRPr sz="1000"/>
                    </a:p>
                  </a:txBody>
                  <a:tcPr marT="34300" marB="34300" marR="91450" marL="91450"/>
                </a:tc>
                <a:tc>
                  <a:txBody>
                    <a:bodyPr/>
                    <a:lstStyle/>
                    <a:p>
                      <a:pPr indent="0" lvl="0" marL="0" marR="0" rtl="0" algn="l">
                        <a:spcBef>
                          <a:spcPts val="0"/>
                        </a:spcBef>
                        <a:spcAft>
                          <a:spcPts val="0"/>
                        </a:spcAft>
                        <a:buNone/>
                      </a:pPr>
                      <a:r>
                        <a:rPr lang="en" sz="1000" u="sng">
                          <a:solidFill>
                            <a:schemeClr val="hlink"/>
                          </a:solidFill>
                          <a:hlinkClick r:id="rId8"/>
                        </a:rPr>
                        <a:t>https://ieeexplore.ieee.org/document/9388479</a:t>
                      </a:r>
                      <a:endParaRPr sz="1000"/>
                    </a:p>
                  </a:txBody>
                  <a:tcPr marT="34300" marB="34300" marR="91450" marL="91450"/>
                </a:tc>
                <a:tc>
                  <a:txBody>
                    <a:bodyPr/>
                    <a:lstStyle/>
                    <a:p>
                      <a:pPr indent="0" lvl="0" marL="0" marR="0" rtl="0" algn="l">
                        <a:spcBef>
                          <a:spcPts val="0"/>
                        </a:spcBef>
                        <a:spcAft>
                          <a:spcPts val="0"/>
                        </a:spcAft>
                        <a:buNone/>
                      </a:pPr>
                      <a:r>
                        <a:rPr lang="en" sz="1000"/>
                        <a:t>Implementation of predicting the crop type based on parameters using ensemble techniques. </a:t>
                      </a:r>
                      <a:endParaRPr sz="1000"/>
                    </a:p>
                    <a:p>
                      <a:pPr indent="0" lvl="0" marL="0" marR="0" rtl="0" algn="l">
                        <a:spcBef>
                          <a:spcPts val="0"/>
                        </a:spcBef>
                        <a:spcAft>
                          <a:spcPts val="0"/>
                        </a:spcAft>
                        <a:buNone/>
                      </a:pPr>
                      <a:r>
                        <a:rPr lang="en" sz="1000"/>
                        <a:t>Combination of AdaBoost </a:t>
                      </a:r>
                      <a:r>
                        <a:rPr lang="en" sz="1000"/>
                        <a:t>Regression</a:t>
                      </a:r>
                      <a:r>
                        <a:rPr lang="en" sz="1000"/>
                        <a:t> with Decision Tree gave highest accuracy of 95.7%.</a:t>
                      </a:r>
                      <a:endParaRPr sz="1000"/>
                    </a:p>
                  </a:txBody>
                  <a:tcPr marT="34300" marB="34300" marR="91450" marL="91450"/>
                </a:tc>
                <a:tc>
                  <a:txBody>
                    <a:bodyPr/>
                    <a:lstStyle/>
                    <a:p>
                      <a:pPr indent="0" lvl="0" marL="0" marR="0" rtl="0" algn="l">
                        <a:spcBef>
                          <a:spcPts val="0"/>
                        </a:spcBef>
                        <a:spcAft>
                          <a:spcPts val="0"/>
                        </a:spcAft>
                        <a:buNone/>
                      </a:pPr>
                      <a:r>
                        <a:rPr lang="en" sz="1000"/>
                        <a:t>Ensemble technique could be used to combine more than two algorithms</a:t>
                      </a:r>
                      <a:endParaRPr sz="1000"/>
                    </a:p>
                  </a:txBody>
                  <a:tcPr marT="34300" marB="34300" marR="91450" marL="91450"/>
                </a:tc>
              </a:tr>
              <a:tr h="2048250">
                <a:tc>
                  <a:txBody>
                    <a:bodyPr/>
                    <a:lstStyle/>
                    <a:p>
                      <a:pPr indent="0" lvl="0" marL="0" marR="0" rtl="0" algn="l">
                        <a:spcBef>
                          <a:spcPts val="0"/>
                        </a:spcBef>
                        <a:spcAft>
                          <a:spcPts val="0"/>
                        </a:spcAft>
                        <a:buNone/>
                      </a:pPr>
                      <a:r>
                        <a:rPr lang="en" sz="1200"/>
                        <a:t>12</a:t>
                      </a:r>
                      <a:endParaRPr sz="1200"/>
                    </a:p>
                  </a:txBody>
                  <a:tcPr marT="34300" marB="34300" marR="91450" marL="91450"/>
                </a:tc>
                <a:tc>
                  <a:txBody>
                    <a:bodyPr/>
                    <a:lstStyle/>
                    <a:p>
                      <a:pPr indent="0" lvl="0" marL="0" rtl="0" algn="l">
                        <a:spcBef>
                          <a:spcPts val="0"/>
                        </a:spcBef>
                        <a:spcAft>
                          <a:spcPts val="0"/>
                        </a:spcAft>
                        <a:buNone/>
                      </a:pPr>
                      <a:r>
                        <a:rPr lang="en" sz="1000"/>
                        <a:t>Saeed Khaki* and Lizhi Wang </a:t>
                      </a:r>
                      <a:endParaRPr sz="1200"/>
                    </a:p>
                  </a:txBody>
                  <a:tcPr marT="34300" marB="34300" marR="91450" marL="91450"/>
                </a:tc>
                <a:tc>
                  <a:txBody>
                    <a:bodyPr/>
                    <a:lstStyle/>
                    <a:p>
                      <a:pPr indent="0" lvl="0" marL="0" rtl="0" algn="l">
                        <a:spcBef>
                          <a:spcPts val="0"/>
                        </a:spcBef>
                        <a:spcAft>
                          <a:spcPts val="0"/>
                        </a:spcAft>
                        <a:buNone/>
                      </a:pPr>
                      <a:r>
                        <a:rPr lang="en" sz="1000"/>
                        <a:t>Crop yield Prediction using </a:t>
                      </a:r>
                      <a:endParaRPr sz="1000"/>
                    </a:p>
                    <a:p>
                      <a:pPr indent="0" lvl="0" marL="0" rtl="0" algn="l">
                        <a:spcBef>
                          <a:spcPts val="0"/>
                        </a:spcBef>
                        <a:spcAft>
                          <a:spcPts val="0"/>
                        </a:spcAft>
                        <a:buNone/>
                      </a:pPr>
                      <a:r>
                        <a:rPr lang="en" sz="1000"/>
                        <a:t>Deep Neural Networks</a:t>
                      </a:r>
                      <a:endParaRPr sz="1000"/>
                    </a:p>
                    <a:p>
                      <a:pPr indent="0" lvl="0" marL="0" rtl="0" algn="l">
                        <a:spcBef>
                          <a:spcPts val="0"/>
                        </a:spcBef>
                        <a:spcAft>
                          <a:spcPts val="0"/>
                        </a:spcAft>
                        <a:buNone/>
                      </a:pPr>
                      <a:r>
                        <a:rPr lang="en" sz="1000"/>
                        <a:t>(Research Paper)</a:t>
                      </a:r>
                      <a:endParaRPr sz="1000"/>
                    </a:p>
                    <a:p>
                      <a:pPr indent="0" lvl="0" marL="0" rtl="0" algn="l">
                        <a:spcBef>
                          <a:spcPts val="0"/>
                        </a:spcBef>
                        <a:spcAft>
                          <a:spcPts val="0"/>
                        </a:spcAft>
                        <a:buNone/>
                      </a:pPr>
                      <a:r>
                        <a:rPr lang="en" sz="1000"/>
                        <a:t>(22 May 2019)</a:t>
                      </a:r>
                      <a:endParaRPr sz="1000"/>
                    </a:p>
                  </a:txBody>
                  <a:tcPr marT="34300" marB="34300" marR="91450" marL="91450"/>
                </a:tc>
                <a:tc>
                  <a:txBody>
                    <a:bodyPr/>
                    <a:lstStyle/>
                    <a:p>
                      <a:pPr indent="0" lvl="0" marL="0" marR="0" rtl="0" algn="l">
                        <a:spcBef>
                          <a:spcPts val="0"/>
                        </a:spcBef>
                        <a:spcAft>
                          <a:spcPts val="0"/>
                        </a:spcAft>
                        <a:buNone/>
                      </a:pPr>
                      <a:r>
                        <a:rPr lang="en" sz="1000" u="sng">
                          <a:solidFill>
                            <a:schemeClr val="hlink"/>
                          </a:solidFill>
                          <a:hlinkClick r:id="rId9"/>
                        </a:rPr>
                        <a:t>https://www.frontiersin.org/articles/10.3389/fpls.2019.00621/full</a:t>
                      </a:r>
                      <a:endParaRPr sz="1000"/>
                    </a:p>
                  </a:txBody>
                  <a:tcPr marT="34300" marB="34300" marR="91450" marL="91450"/>
                </a:tc>
                <a:tc>
                  <a:txBody>
                    <a:bodyPr/>
                    <a:lstStyle/>
                    <a:p>
                      <a:pPr indent="0" lvl="0" marL="0" marR="0" rtl="0" algn="l">
                        <a:spcBef>
                          <a:spcPts val="0"/>
                        </a:spcBef>
                        <a:spcAft>
                          <a:spcPts val="0"/>
                        </a:spcAft>
                        <a:buNone/>
                      </a:pPr>
                      <a:r>
                        <a:rPr lang="en" sz="1000"/>
                        <a:t>Deep Neural Network is used</a:t>
                      </a:r>
                      <a:endParaRPr sz="1000"/>
                    </a:p>
                    <a:p>
                      <a:pPr indent="0" lvl="0" marL="0" marR="0" rtl="0" algn="l">
                        <a:spcBef>
                          <a:spcPts val="0"/>
                        </a:spcBef>
                        <a:spcAft>
                          <a:spcPts val="0"/>
                        </a:spcAft>
                        <a:buNone/>
                      </a:pPr>
                      <a:r>
                        <a:rPr lang="en" sz="1000"/>
                        <a:t>For prediction.</a:t>
                      </a:r>
                      <a:endParaRPr sz="1000"/>
                    </a:p>
                    <a:p>
                      <a:pPr indent="0" lvl="0" marL="0" marR="0" rtl="0" algn="l">
                        <a:spcBef>
                          <a:spcPts val="0"/>
                        </a:spcBef>
                        <a:spcAft>
                          <a:spcPts val="0"/>
                        </a:spcAft>
                        <a:buNone/>
                      </a:pPr>
                      <a:r>
                        <a:rPr lang="en" sz="1000"/>
                        <a:t>Performance of the model was found to be relatively sensitive to the quality of weather</a:t>
                      </a:r>
                      <a:endParaRPr sz="1000"/>
                    </a:p>
                  </a:txBody>
                  <a:tcPr marT="34300" marB="34300" marR="91450" marL="91450"/>
                </a:tc>
                <a:tc>
                  <a:txBody>
                    <a:bodyPr/>
                    <a:lstStyle/>
                    <a:p>
                      <a:pPr indent="0" lvl="0" marL="0" marR="0" rtl="0" algn="l">
                        <a:spcBef>
                          <a:spcPts val="0"/>
                        </a:spcBef>
                        <a:spcAft>
                          <a:spcPts val="0"/>
                        </a:spcAft>
                        <a:buNone/>
                      </a:pPr>
                      <a:r>
                        <a:t/>
                      </a:r>
                      <a:endParaRPr sz="1000"/>
                    </a:p>
                    <a:p>
                      <a:pPr indent="0" lvl="0" marL="0" marR="0" rtl="0" algn="l">
                        <a:spcBef>
                          <a:spcPts val="0"/>
                        </a:spcBef>
                        <a:spcAft>
                          <a:spcPts val="0"/>
                        </a:spcAft>
                        <a:buNone/>
                      </a:pPr>
                      <a:r>
                        <a:rPr lang="en" sz="1000"/>
                        <a:t>Results was dependent on weather prediction</a:t>
                      </a:r>
                      <a:endParaRPr sz="1000"/>
                    </a:p>
                  </a:txBody>
                  <a:tcPr marT="34300" marB="34300"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729450" y="1098675"/>
            <a:ext cx="76884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210" name="Google Shape;210;p28"/>
          <p:cNvSpPr txBox="1"/>
          <p:nvPr>
            <p:ph idx="1" type="body"/>
          </p:nvPr>
        </p:nvSpPr>
        <p:spPr>
          <a:xfrm>
            <a:off x="729450" y="1755788"/>
            <a:ext cx="7688400" cy="15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endParaRPr>
          </a:p>
          <a:p>
            <a:pPr indent="0" lvl="0" marL="0" rtl="0" algn="l">
              <a:spcBef>
                <a:spcPts val="1000"/>
              </a:spcBef>
              <a:spcAft>
                <a:spcPts val="0"/>
              </a:spcAft>
              <a:buNone/>
            </a:pPr>
            <a:r>
              <a:rPr lang="en" sz="1700"/>
              <a:t>To create and  design a web-based user application that will predict the most suitable crop for the given environmental condition of the farmland using machine learning.</a:t>
            </a:r>
            <a:endParaRPr sz="1700"/>
          </a:p>
          <a:p>
            <a:pPr indent="0" lvl="0" marL="0" rtl="0" algn="l">
              <a:lnSpc>
                <a:spcPct val="115000"/>
              </a:lnSpc>
              <a:spcBef>
                <a:spcPts val="1000"/>
              </a:spcBef>
              <a:spcAft>
                <a:spcPts val="1600"/>
              </a:spcAft>
              <a:buNone/>
            </a:pPr>
            <a:r>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idx="1" type="body"/>
          </p:nvPr>
        </p:nvSpPr>
        <p:spPr>
          <a:xfrm>
            <a:off x="729450" y="2459875"/>
            <a:ext cx="7688700" cy="2261100"/>
          </a:xfrm>
          <a:prstGeom prst="rect">
            <a:avLst/>
          </a:prstGeom>
        </p:spPr>
        <p:txBody>
          <a:bodyPr anchorCtr="0" anchor="t" bIns="91425" lIns="91425" spcFirstLastPara="1" rIns="91425" wrap="square" tIns="91425">
            <a:noAutofit/>
          </a:bodyPr>
          <a:lstStyle/>
          <a:p>
            <a:pPr indent="-323850" lvl="0" marL="457200" rtl="0" algn="just">
              <a:lnSpc>
                <a:spcPct val="80000"/>
              </a:lnSpc>
              <a:spcBef>
                <a:spcPts val="0"/>
              </a:spcBef>
              <a:spcAft>
                <a:spcPts val="0"/>
              </a:spcAft>
              <a:buSzPts val="1500"/>
              <a:buChar char="●"/>
            </a:pPr>
            <a:r>
              <a:rPr lang="en" sz="1500"/>
              <a:t>Hardware Requirements:</a:t>
            </a:r>
            <a:endParaRPr sz="1500"/>
          </a:p>
          <a:p>
            <a:pPr indent="-323850" lvl="1" marL="914400" rtl="0" algn="just">
              <a:lnSpc>
                <a:spcPct val="80000"/>
              </a:lnSpc>
              <a:spcBef>
                <a:spcPts val="0"/>
              </a:spcBef>
              <a:spcAft>
                <a:spcPts val="0"/>
              </a:spcAft>
              <a:buSzPts val="1500"/>
              <a:buChar char="○"/>
            </a:pPr>
            <a:r>
              <a:rPr lang="en" sz="1500"/>
              <a:t>Machine that supports python development </a:t>
            </a:r>
            <a:r>
              <a:rPr lang="en" sz="1500"/>
              <a:t>environment. </a:t>
            </a:r>
            <a:endParaRPr sz="1500"/>
          </a:p>
          <a:p>
            <a:pPr indent="0" lvl="0" marL="0" rtl="0" algn="just">
              <a:lnSpc>
                <a:spcPct val="80000"/>
              </a:lnSpc>
              <a:spcBef>
                <a:spcPts val="0"/>
              </a:spcBef>
              <a:spcAft>
                <a:spcPts val="0"/>
              </a:spcAft>
              <a:buNone/>
            </a:pPr>
            <a:r>
              <a:rPr lang="en" sz="1500"/>
              <a:t> </a:t>
            </a:r>
            <a:endParaRPr sz="1500"/>
          </a:p>
          <a:p>
            <a:pPr indent="-323850" lvl="0" marL="457200" rtl="0" algn="just">
              <a:lnSpc>
                <a:spcPct val="80000"/>
              </a:lnSpc>
              <a:spcBef>
                <a:spcPts val="0"/>
              </a:spcBef>
              <a:spcAft>
                <a:spcPts val="0"/>
              </a:spcAft>
              <a:buSzPts val="1500"/>
              <a:buChar char="●"/>
            </a:pPr>
            <a:r>
              <a:rPr lang="en" sz="1500"/>
              <a:t>Software Requirements:</a:t>
            </a:r>
            <a:endParaRPr sz="1500"/>
          </a:p>
          <a:p>
            <a:pPr indent="-323850" lvl="1" marL="914400" rtl="0" algn="just">
              <a:lnSpc>
                <a:spcPct val="80000"/>
              </a:lnSpc>
              <a:spcBef>
                <a:spcPts val="0"/>
              </a:spcBef>
              <a:spcAft>
                <a:spcPts val="0"/>
              </a:spcAft>
              <a:buSzPts val="1500"/>
              <a:buChar char="○"/>
            </a:pPr>
            <a:r>
              <a:rPr lang="en" sz="1500"/>
              <a:t>Crop Data Set</a:t>
            </a:r>
            <a:endParaRPr sz="1500"/>
          </a:p>
          <a:p>
            <a:pPr indent="-323850" lvl="1" marL="914400" rtl="0" algn="just">
              <a:lnSpc>
                <a:spcPct val="80000"/>
              </a:lnSpc>
              <a:spcBef>
                <a:spcPts val="0"/>
              </a:spcBef>
              <a:spcAft>
                <a:spcPts val="0"/>
              </a:spcAft>
              <a:buSzPts val="1500"/>
              <a:buChar char="○"/>
            </a:pPr>
            <a:r>
              <a:rPr lang="en" sz="1500" u="sng">
                <a:solidFill>
                  <a:srgbClr val="0563C1"/>
                </a:solidFill>
                <a:hlinkClick r:id="rId3">
                  <a:extLst>
                    <a:ext uri="{A12FA001-AC4F-418D-AE19-62706E023703}">
                      <ahyp:hlinkClr val="tx"/>
                    </a:ext>
                  </a:extLst>
                </a:hlinkClick>
              </a:rPr>
              <a:t>https://www.kaggle.com/datasets/atharvaingle/crop-recommendation-dataset</a:t>
            </a:r>
            <a:endParaRPr sz="1000"/>
          </a:p>
          <a:p>
            <a:pPr indent="0" lvl="0" marL="457200" rtl="0" algn="l">
              <a:spcBef>
                <a:spcPts val="0"/>
              </a:spcBef>
              <a:spcAft>
                <a:spcPts val="0"/>
              </a:spcAft>
              <a:buNone/>
            </a:pPr>
            <a:r>
              <a:t/>
            </a:r>
            <a:endParaRPr sz="2000">
              <a:solidFill>
                <a:srgbClr val="000000"/>
              </a:solidFill>
              <a:latin typeface="Arial"/>
              <a:ea typeface="Arial"/>
              <a:cs typeface="Arial"/>
              <a:sym typeface="Arial"/>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216" name="Google Shape;216;p29"/>
          <p:cNvSpPr txBox="1"/>
          <p:nvPr>
            <p:ph type="title"/>
          </p:nvPr>
        </p:nvSpPr>
        <p:spPr>
          <a:xfrm>
            <a:off x="729450" y="1699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Requirements</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idx="1" type="body"/>
          </p:nvPr>
        </p:nvSpPr>
        <p:spPr>
          <a:xfrm>
            <a:off x="729450" y="230747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To identify the features affecting the crop yields from the selected database.</a:t>
            </a:r>
            <a:endParaRPr sz="1500"/>
          </a:p>
          <a:p>
            <a:pPr indent="-323850" lvl="0" marL="457200" rtl="0" algn="l">
              <a:spcBef>
                <a:spcPts val="1000"/>
              </a:spcBef>
              <a:spcAft>
                <a:spcPts val="0"/>
              </a:spcAft>
              <a:buSzPts val="1500"/>
              <a:buChar char="➔"/>
            </a:pPr>
            <a:r>
              <a:rPr lang="en" sz="1500"/>
              <a:t>To test different machine learning algorithms on the selected database and perform a comparative analysis.</a:t>
            </a:r>
            <a:endParaRPr sz="1500"/>
          </a:p>
          <a:p>
            <a:pPr indent="-323850" lvl="0" marL="457200" rtl="0" algn="just">
              <a:lnSpc>
                <a:spcPct val="80000"/>
              </a:lnSpc>
              <a:spcBef>
                <a:spcPts val="1000"/>
              </a:spcBef>
              <a:spcAft>
                <a:spcPts val="0"/>
              </a:spcAft>
              <a:buSzPts val="1500"/>
              <a:buChar char="➔"/>
            </a:pPr>
            <a:r>
              <a:rPr lang="en" sz="1500"/>
              <a:t>To create a prediction model that will predict the most suitable crop for the user’s given environmental conditions and soil type.</a:t>
            </a:r>
            <a:endParaRPr sz="1500"/>
          </a:p>
          <a:p>
            <a:pPr indent="0" lvl="0" marL="457200" rtl="0" algn="just">
              <a:lnSpc>
                <a:spcPct val="80000"/>
              </a:lnSpc>
              <a:spcBef>
                <a:spcPts val="0"/>
              </a:spcBef>
              <a:spcAft>
                <a:spcPts val="0"/>
              </a:spcAft>
              <a:buNone/>
            </a:pPr>
            <a:r>
              <a:t/>
            </a:r>
            <a:endParaRPr sz="1500"/>
          </a:p>
          <a:p>
            <a:pPr indent="-323850" lvl="0" marL="457200" rtl="0" algn="just">
              <a:lnSpc>
                <a:spcPct val="80000"/>
              </a:lnSpc>
              <a:spcBef>
                <a:spcPts val="0"/>
              </a:spcBef>
              <a:spcAft>
                <a:spcPts val="0"/>
              </a:spcAft>
              <a:buSzPts val="1500"/>
              <a:buChar char="➔"/>
            </a:pPr>
            <a:r>
              <a:rPr lang="en" sz="1500"/>
              <a:t>To create a user-friendly web based application that will act as an interface between the user and the prediction engine.</a:t>
            </a:r>
            <a:endParaRPr sz="1500"/>
          </a:p>
          <a:p>
            <a:pPr indent="0" lvl="0" marL="457200" rtl="0" algn="l">
              <a:spcBef>
                <a:spcPts val="0"/>
              </a:spcBef>
              <a:spcAft>
                <a:spcPts val="0"/>
              </a:spcAft>
              <a:buNone/>
            </a:pPr>
            <a:r>
              <a:t/>
            </a:r>
            <a:endParaRPr sz="2000">
              <a:solidFill>
                <a:srgbClr val="000000"/>
              </a:solidFill>
              <a:latin typeface="Arial"/>
              <a:ea typeface="Arial"/>
              <a:cs typeface="Arial"/>
              <a:sym typeface="Arial"/>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222" name="Google Shape;222;p30"/>
          <p:cNvSpPr txBox="1"/>
          <p:nvPr>
            <p:ph type="title"/>
          </p:nvPr>
        </p:nvSpPr>
        <p:spPr>
          <a:xfrm>
            <a:off x="729450" y="1547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Objectives</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628650" y="12144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System Architecture</a:t>
            </a:r>
            <a:endParaRPr/>
          </a:p>
        </p:txBody>
      </p:sp>
      <p:pic>
        <p:nvPicPr>
          <p:cNvPr id="228" name="Google Shape;228;p31"/>
          <p:cNvPicPr preferRelativeResize="0"/>
          <p:nvPr/>
        </p:nvPicPr>
        <p:blipFill>
          <a:blip r:embed="rId3">
            <a:alphaModFix/>
          </a:blip>
          <a:stretch>
            <a:fillRect/>
          </a:stretch>
        </p:blipFill>
        <p:spPr>
          <a:xfrm>
            <a:off x="2513550" y="1115650"/>
            <a:ext cx="4116900" cy="3210325"/>
          </a:xfrm>
          <a:prstGeom prst="rect">
            <a:avLst/>
          </a:prstGeom>
          <a:noFill/>
          <a:ln>
            <a:noFill/>
          </a:ln>
        </p:spPr>
      </p:pic>
      <p:sp>
        <p:nvSpPr>
          <p:cNvPr id="229" name="Google Shape;229;p31"/>
          <p:cNvSpPr txBox="1"/>
          <p:nvPr>
            <p:ph idx="1" type="body"/>
          </p:nvPr>
        </p:nvSpPr>
        <p:spPr>
          <a:xfrm>
            <a:off x="724950" y="4647926"/>
            <a:ext cx="7697400" cy="460500"/>
          </a:xfrm>
          <a:prstGeom prst="rect">
            <a:avLst/>
          </a:prstGeom>
        </p:spPr>
        <p:txBody>
          <a:bodyPr anchorCtr="0" anchor="t" bIns="34275" lIns="68575" spcFirstLastPara="1" rIns="68575" wrap="square" tIns="34275">
            <a:normAutofit/>
          </a:bodyPr>
          <a:lstStyle/>
          <a:p>
            <a:pPr indent="0" lvl="0" marL="0" rtl="0" algn="ctr">
              <a:spcBef>
                <a:spcPts val="800"/>
              </a:spcBef>
              <a:spcAft>
                <a:spcPts val="1600"/>
              </a:spcAft>
              <a:buNone/>
            </a:pPr>
            <a:r>
              <a:rPr lang="en" sz="900"/>
              <a:t>Fig 1.  System Architecture</a:t>
            </a:r>
            <a:endParaRPr sz="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729450" y="1775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35" name="Google Shape;235;p32"/>
          <p:cNvSpPr txBox="1"/>
          <p:nvPr>
            <p:ph idx="1" type="body"/>
          </p:nvPr>
        </p:nvSpPr>
        <p:spPr>
          <a:xfrm>
            <a:off x="729450" y="25360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Pre-process and clean the dataset.</a:t>
            </a:r>
            <a:endParaRPr/>
          </a:p>
          <a:p>
            <a:pPr indent="-311150" lvl="0" marL="457200" rtl="0" algn="l">
              <a:spcBef>
                <a:spcPts val="0"/>
              </a:spcBef>
              <a:spcAft>
                <a:spcPts val="0"/>
              </a:spcAft>
              <a:buSzPts val="1300"/>
              <a:buAutoNum type="arabicPeriod"/>
            </a:pPr>
            <a:r>
              <a:rPr lang="en"/>
              <a:t>Perform Exploratory Data Analysis on the Dataset.</a:t>
            </a:r>
            <a:endParaRPr/>
          </a:p>
          <a:p>
            <a:pPr indent="-311150" lvl="0" marL="457200" rtl="0" algn="l">
              <a:spcBef>
                <a:spcPts val="0"/>
              </a:spcBef>
              <a:spcAft>
                <a:spcPts val="0"/>
              </a:spcAft>
              <a:buSzPts val="1300"/>
              <a:buAutoNum type="arabicPeriod"/>
            </a:pPr>
            <a:r>
              <a:rPr lang="en"/>
              <a:t>Test various machine learning algorithms.</a:t>
            </a:r>
            <a:endParaRPr/>
          </a:p>
          <a:p>
            <a:pPr indent="-311150" lvl="0" marL="457200" rtl="0" algn="l">
              <a:spcBef>
                <a:spcPts val="0"/>
              </a:spcBef>
              <a:spcAft>
                <a:spcPts val="0"/>
              </a:spcAft>
              <a:buSzPts val="1300"/>
              <a:buAutoNum type="arabicPeriod"/>
            </a:pPr>
            <a:r>
              <a:rPr lang="en"/>
              <a:t>Perform an extensive comparative analysis.</a:t>
            </a:r>
            <a:endParaRPr/>
          </a:p>
          <a:p>
            <a:pPr indent="-311150" lvl="0" marL="457200" rtl="0" algn="l">
              <a:spcBef>
                <a:spcPts val="0"/>
              </a:spcBef>
              <a:spcAft>
                <a:spcPts val="0"/>
              </a:spcAft>
              <a:buSzPts val="1300"/>
              <a:buAutoNum type="arabicPeriod"/>
            </a:pPr>
            <a:r>
              <a:rPr lang="en"/>
              <a:t>Choose an algorithm for </a:t>
            </a:r>
            <a:r>
              <a:rPr lang="en"/>
              <a:t>the</a:t>
            </a:r>
            <a:r>
              <a:rPr lang="en"/>
              <a:t> final model.</a:t>
            </a:r>
            <a:endParaRPr/>
          </a:p>
          <a:p>
            <a:pPr indent="-311150" lvl="0" marL="457200" rtl="0" algn="l">
              <a:spcBef>
                <a:spcPts val="0"/>
              </a:spcBef>
              <a:spcAft>
                <a:spcPts val="0"/>
              </a:spcAft>
              <a:buSzPts val="1300"/>
              <a:buAutoNum type="arabicPeriod"/>
            </a:pPr>
            <a:r>
              <a:rPr lang="en"/>
              <a:t>Create a simple web based and integrate it with the machine learning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idx="1" type="body"/>
          </p:nvPr>
        </p:nvSpPr>
        <p:spPr>
          <a:xfrm>
            <a:off x="799750" y="3633776"/>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
              <a:t>Fig 2.  Dataset Preview</a:t>
            </a:r>
            <a:endParaRPr sz="900"/>
          </a:p>
        </p:txBody>
      </p:sp>
      <p:pic>
        <p:nvPicPr>
          <p:cNvPr id="241" name="Google Shape;241;p33"/>
          <p:cNvPicPr preferRelativeResize="0"/>
          <p:nvPr/>
        </p:nvPicPr>
        <p:blipFill>
          <a:blip r:embed="rId3">
            <a:alphaModFix/>
          </a:blip>
          <a:stretch>
            <a:fillRect/>
          </a:stretch>
        </p:blipFill>
        <p:spPr>
          <a:xfrm>
            <a:off x="1148850" y="899175"/>
            <a:ext cx="6846300" cy="2549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1" type="body"/>
          </p:nvPr>
        </p:nvSpPr>
        <p:spPr>
          <a:xfrm>
            <a:off x="724950" y="42790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
              <a:t>Fig 3. Crop Feature Distribution</a:t>
            </a:r>
            <a:endParaRPr sz="900"/>
          </a:p>
        </p:txBody>
      </p:sp>
      <p:pic>
        <p:nvPicPr>
          <p:cNvPr id="247" name="Google Shape;247;p34"/>
          <p:cNvPicPr preferRelativeResize="0"/>
          <p:nvPr/>
        </p:nvPicPr>
        <p:blipFill>
          <a:blip r:embed="rId3">
            <a:alphaModFix/>
          </a:blip>
          <a:stretch>
            <a:fillRect/>
          </a:stretch>
        </p:blipFill>
        <p:spPr>
          <a:xfrm>
            <a:off x="852200" y="311066"/>
            <a:ext cx="7697400" cy="40383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idx="1" type="body"/>
          </p:nvPr>
        </p:nvSpPr>
        <p:spPr>
          <a:xfrm>
            <a:off x="553300" y="1642975"/>
            <a:ext cx="4437600" cy="2261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sz="1400"/>
              <a:t>Algorithms tested</a:t>
            </a:r>
            <a:endParaRPr b="1" sz="1400"/>
          </a:p>
          <a:p>
            <a:pPr indent="-311150" lvl="1" marL="914400" rtl="0" algn="just">
              <a:spcBef>
                <a:spcPts val="0"/>
              </a:spcBef>
              <a:spcAft>
                <a:spcPts val="0"/>
              </a:spcAft>
              <a:buSzPts val="1300"/>
              <a:buChar char="◆"/>
            </a:pPr>
            <a:r>
              <a:rPr lang="en" sz="1400">
                <a:solidFill>
                  <a:srgbClr val="000000"/>
                </a:solidFill>
              </a:rPr>
              <a:t>Decision Tree</a:t>
            </a:r>
            <a:endParaRPr sz="1400">
              <a:solidFill>
                <a:srgbClr val="000000"/>
              </a:solidFill>
            </a:endParaRPr>
          </a:p>
          <a:p>
            <a:pPr indent="-311150" lvl="1" marL="914400" rtl="0" algn="just">
              <a:spcBef>
                <a:spcPts val="0"/>
              </a:spcBef>
              <a:spcAft>
                <a:spcPts val="0"/>
              </a:spcAft>
              <a:buSzPts val="1300"/>
              <a:buChar char="◆"/>
            </a:pPr>
            <a:r>
              <a:rPr lang="en" sz="1400">
                <a:solidFill>
                  <a:srgbClr val="000000"/>
                </a:solidFill>
              </a:rPr>
              <a:t>Naive Bayes</a:t>
            </a:r>
            <a:endParaRPr sz="1400">
              <a:solidFill>
                <a:srgbClr val="000000"/>
              </a:solidFill>
            </a:endParaRPr>
          </a:p>
          <a:p>
            <a:pPr indent="-311150" lvl="1" marL="914400" rtl="0" algn="just">
              <a:spcBef>
                <a:spcPts val="0"/>
              </a:spcBef>
              <a:spcAft>
                <a:spcPts val="0"/>
              </a:spcAft>
              <a:buSzPts val="1300"/>
              <a:buChar char="◆"/>
            </a:pPr>
            <a:r>
              <a:rPr lang="en" sz="1400">
                <a:solidFill>
                  <a:srgbClr val="000000"/>
                </a:solidFill>
                <a:highlight>
                  <a:srgbClr val="FFFFFF"/>
                </a:highlight>
              </a:rPr>
              <a:t>Support Vector Machine </a:t>
            </a:r>
            <a:endParaRPr sz="1400">
              <a:solidFill>
                <a:srgbClr val="000000"/>
              </a:solidFill>
              <a:highlight>
                <a:srgbClr val="FFFFFF"/>
              </a:highlight>
            </a:endParaRPr>
          </a:p>
          <a:p>
            <a:pPr indent="-311150" lvl="1" marL="914400" rtl="0" algn="just">
              <a:spcBef>
                <a:spcPts val="0"/>
              </a:spcBef>
              <a:spcAft>
                <a:spcPts val="0"/>
              </a:spcAft>
              <a:buSzPts val="1300"/>
              <a:buChar char="◆"/>
            </a:pPr>
            <a:r>
              <a:rPr lang="en" sz="1400">
                <a:solidFill>
                  <a:srgbClr val="000000"/>
                </a:solidFill>
                <a:highlight>
                  <a:srgbClr val="FFFFFF"/>
                </a:highlight>
              </a:rPr>
              <a:t>Logistic Regression</a:t>
            </a:r>
            <a:endParaRPr sz="1400">
              <a:solidFill>
                <a:srgbClr val="000000"/>
              </a:solidFill>
              <a:highlight>
                <a:srgbClr val="FFFFFF"/>
              </a:highlight>
            </a:endParaRPr>
          </a:p>
          <a:p>
            <a:pPr indent="-311150" lvl="1" marL="914400" rtl="0" algn="just">
              <a:spcBef>
                <a:spcPts val="0"/>
              </a:spcBef>
              <a:spcAft>
                <a:spcPts val="0"/>
              </a:spcAft>
              <a:buSzPts val="1300"/>
              <a:buChar char="◆"/>
            </a:pPr>
            <a:r>
              <a:rPr lang="en" sz="1400">
                <a:solidFill>
                  <a:srgbClr val="000000"/>
                </a:solidFill>
                <a:highlight>
                  <a:srgbClr val="FFFFFF"/>
                </a:highlight>
              </a:rPr>
              <a:t>Random Forest </a:t>
            </a:r>
            <a:endParaRPr sz="1400">
              <a:solidFill>
                <a:srgbClr val="000000"/>
              </a:solidFill>
              <a:highlight>
                <a:srgbClr val="FFFFFF"/>
              </a:highlight>
            </a:endParaRPr>
          </a:p>
          <a:p>
            <a:pPr indent="-311150" lvl="1" marL="914400" rtl="0" algn="just">
              <a:spcBef>
                <a:spcPts val="0"/>
              </a:spcBef>
              <a:spcAft>
                <a:spcPts val="0"/>
              </a:spcAft>
              <a:buSzPts val="1300"/>
              <a:buChar char="◆"/>
            </a:pPr>
            <a:r>
              <a:rPr lang="en" sz="1400">
                <a:solidFill>
                  <a:srgbClr val="333333"/>
                </a:solidFill>
                <a:highlight>
                  <a:srgbClr val="FFFFFF"/>
                </a:highlight>
              </a:rPr>
              <a:t> XGBoost</a:t>
            </a:r>
            <a:endParaRPr sz="1400">
              <a:solidFill>
                <a:srgbClr val="333333"/>
              </a:solidFill>
              <a:highlight>
                <a:srgbClr val="FFFFFF"/>
              </a:highlight>
            </a:endParaRPr>
          </a:p>
          <a:p>
            <a:pPr indent="-311150" lvl="1" marL="914400" rtl="0" algn="just">
              <a:spcBef>
                <a:spcPts val="0"/>
              </a:spcBef>
              <a:spcAft>
                <a:spcPts val="0"/>
              </a:spcAft>
              <a:buSzPts val="1300"/>
              <a:buChar char="◆"/>
            </a:pPr>
            <a:r>
              <a:rPr lang="en" sz="1400">
                <a:solidFill>
                  <a:srgbClr val="333333"/>
                </a:solidFill>
                <a:highlight>
                  <a:srgbClr val="FFFFFF"/>
                </a:highlight>
              </a:rPr>
              <a:t>KNN (K-Nearest Neighbour)</a:t>
            </a:r>
            <a:endParaRPr sz="1400">
              <a:solidFill>
                <a:srgbClr val="333333"/>
              </a:solidFill>
              <a:highlight>
                <a:srgbClr val="FFFFFF"/>
              </a:highlight>
            </a:endParaRPr>
          </a:p>
          <a:p>
            <a:pPr indent="-311150" lvl="1" marL="914400" rtl="0" algn="just">
              <a:spcBef>
                <a:spcPts val="0"/>
              </a:spcBef>
              <a:spcAft>
                <a:spcPts val="0"/>
              </a:spcAft>
              <a:buSzPts val="1300"/>
              <a:buChar char="◆"/>
            </a:pPr>
            <a:r>
              <a:rPr lang="en" sz="1400">
                <a:solidFill>
                  <a:srgbClr val="000000"/>
                </a:solidFill>
              </a:rPr>
              <a:t>Ensemble  Model</a:t>
            </a:r>
            <a:endParaRPr sz="1400">
              <a:solidFill>
                <a:srgbClr val="000000"/>
              </a:solidFill>
            </a:endParaRPr>
          </a:p>
          <a:p>
            <a:pPr indent="0" lvl="0" marL="914400" rtl="0" algn="l">
              <a:lnSpc>
                <a:spcPct val="150000"/>
              </a:lnSpc>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idx="1" type="body"/>
          </p:nvPr>
        </p:nvSpPr>
        <p:spPr>
          <a:xfrm>
            <a:off x="724950" y="42790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00"/>
              <a:t>Fig 4. A</a:t>
            </a:r>
            <a:r>
              <a:rPr lang="en" sz="900"/>
              <a:t>ccuracy </a:t>
            </a:r>
            <a:r>
              <a:rPr lang="en" sz="900"/>
              <a:t>comparison</a:t>
            </a:r>
            <a:r>
              <a:rPr lang="en" sz="900"/>
              <a:t> between different machine learning algorithms</a:t>
            </a:r>
            <a:endParaRPr sz="900"/>
          </a:p>
        </p:txBody>
      </p:sp>
      <p:pic>
        <p:nvPicPr>
          <p:cNvPr id="258" name="Google Shape;258;p36"/>
          <p:cNvPicPr preferRelativeResize="0"/>
          <p:nvPr/>
        </p:nvPicPr>
        <p:blipFill>
          <a:blip r:embed="rId3">
            <a:alphaModFix/>
          </a:blip>
          <a:stretch>
            <a:fillRect/>
          </a:stretch>
        </p:blipFill>
        <p:spPr>
          <a:xfrm>
            <a:off x="195550" y="772825"/>
            <a:ext cx="5836376" cy="3128550"/>
          </a:xfrm>
          <a:prstGeom prst="rect">
            <a:avLst/>
          </a:prstGeom>
          <a:noFill/>
          <a:ln>
            <a:noFill/>
          </a:ln>
        </p:spPr>
      </p:pic>
      <p:pic>
        <p:nvPicPr>
          <p:cNvPr id="259" name="Google Shape;259;p36"/>
          <p:cNvPicPr preferRelativeResize="0"/>
          <p:nvPr/>
        </p:nvPicPr>
        <p:blipFill rotWithShape="1">
          <a:blip r:embed="rId4">
            <a:alphaModFix/>
          </a:blip>
          <a:srcRect b="29203" l="19933" r="61935" t="51741"/>
          <a:stretch/>
        </p:blipFill>
        <p:spPr>
          <a:xfrm>
            <a:off x="6285675" y="1663250"/>
            <a:ext cx="2458275" cy="1470900"/>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19"/>
          <p:cNvSpPr txBox="1"/>
          <p:nvPr>
            <p:ph type="title"/>
          </p:nvPr>
        </p:nvSpPr>
        <p:spPr>
          <a:xfrm>
            <a:off x="718850" y="474900"/>
            <a:ext cx="7062000" cy="78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Group Members:</a:t>
            </a:r>
            <a:endParaRPr sz="2000">
              <a:solidFill>
                <a:srgbClr val="000000"/>
              </a:solidFill>
              <a:latin typeface="Arial"/>
              <a:ea typeface="Arial"/>
              <a:cs typeface="Arial"/>
              <a:sym typeface="Arial"/>
            </a:endParaRPr>
          </a:p>
          <a:p>
            <a:pPr indent="0" lvl="0" marL="0" rtl="0" algn="l">
              <a:spcBef>
                <a:spcPts val="0"/>
              </a:spcBef>
              <a:spcAft>
                <a:spcPts val="0"/>
              </a:spcAft>
              <a:buNone/>
            </a:pPr>
            <a:r>
              <a:t/>
            </a:r>
            <a:endParaRPr sz="1200"/>
          </a:p>
        </p:txBody>
      </p:sp>
      <p:sp>
        <p:nvSpPr>
          <p:cNvPr id="149" name="Google Shape;149;p19"/>
          <p:cNvSpPr txBox="1"/>
          <p:nvPr/>
        </p:nvSpPr>
        <p:spPr>
          <a:xfrm>
            <a:off x="348500" y="1798025"/>
            <a:ext cx="3624300" cy="252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rPr>
              <a:t>1.   </a:t>
            </a:r>
            <a:r>
              <a:rPr b="1" lang="en" sz="1200">
                <a:solidFill>
                  <a:schemeClr val="lt1"/>
                </a:solidFill>
              </a:rPr>
              <a:t>Name:</a:t>
            </a:r>
            <a:r>
              <a:rPr lang="en" sz="1200">
                <a:solidFill>
                  <a:schemeClr val="lt1"/>
                </a:solidFill>
              </a:rPr>
              <a:t> Shranay Shahane</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a:t>
            </a:r>
            <a:r>
              <a:rPr b="1" lang="en" sz="1200">
                <a:solidFill>
                  <a:schemeClr val="lt1"/>
                </a:solidFill>
              </a:rPr>
              <a:t>PRN:</a:t>
            </a:r>
            <a:r>
              <a:rPr lang="en" sz="1200">
                <a:solidFill>
                  <a:schemeClr val="lt1"/>
                </a:solidFill>
              </a:rPr>
              <a:t> 1032190916</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a:t>
            </a:r>
            <a:r>
              <a:rPr b="1" lang="en" sz="1200">
                <a:solidFill>
                  <a:schemeClr val="lt1"/>
                </a:solidFill>
              </a:rPr>
              <a:t>Contact No:</a:t>
            </a:r>
            <a:r>
              <a:rPr lang="en" sz="1200">
                <a:solidFill>
                  <a:schemeClr val="lt1"/>
                </a:solidFill>
              </a:rPr>
              <a:t> 9860574452</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a:t>
            </a:r>
            <a:r>
              <a:rPr b="1" lang="en" sz="1200">
                <a:solidFill>
                  <a:schemeClr val="lt1"/>
                </a:solidFill>
              </a:rPr>
              <a:t>Email Id:</a:t>
            </a:r>
            <a:r>
              <a:rPr lang="en" sz="1200">
                <a:solidFill>
                  <a:schemeClr val="lt1"/>
                </a:solidFill>
              </a:rPr>
              <a:t> </a:t>
            </a:r>
            <a:r>
              <a:rPr lang="en" sz="1200" u="sng">
                <a:solidFill>
                  <a:schemeClr val="lt1"/>
                </a:solidFill>
                <a:hlinkClick r:id="rId3">
                  <a:extLst>
                    <a:ext uri="{A12FA001-AC4F-418D-AE19-62706E023703}">
                      <ahyp:hlinkClr val="tx"/>
                    </a:ext>
                  </a:extLst>
                </a:hlinkClick>
              </a:rPr>
              <a:t>shranayshahane@gmail.com</a:t>
            </a:r>
            <a:endParaRPr sz="1200" u="sng">
              <a:solidFill>
                <a:schemeClr val="lt1"/>
              </a:solidFill>
            </a:endParaRPr>
          </a:p>
          <a:p>
            <a:pPr indent="0" lvl="0" marL="0" rtl="0" algn="l">
              <a:lnSpc>
                <a:spcPct val="115000"/>
              </a:lnSpc>
              <a:spcBef>
                <a:spcPts val="0"/>
              </a:spcBef>
              <a:spcAft>
                <a:spcPts val="0"/>
              </a:spcAft>
              <a:buNone/>
            </a:pPr>
            <a:r>
              <a:t/>
            </a:r>
            <a:endParaRPr sz="1200" u="sng">
              <a:solidFill>
                <a:schemeClr val="lt1"/>
              </a:solidFill>
            </a:endParaRPr>
          </a:p>
          <a:p>
            <a:pPr indent="0" lvl="0" marL="0" rtl="0" algn="l">
              <a:lnSpc>
                <a:spcPct val="115000"/>
              </a:lnSpc>
              <a:spcBef>
                <a:spcPts val="0"/>
              </a:spcBef>
              <a:spcAft>
                <a:spcPts val="0"/>
              </a:spcAft>
              <a:buNone/>
            </a:pPr>
            <a:r>
              <a:t/>
            </a:r>
            <a:endParaRPr sz="1200" u="sng">
              <a:solidFill>
                <a:schemeClr val="lt1"/>
              </a:solidFill>
            </a:endParaRPr>
          </a:p>
          <a:p>
            <a:pPr indent="0" lvl="0" marL="0" rtl="0" algn="l">
              <a:lnSpc>
                <a:spcPct val="115000"/>
              </a:lnSpc>
              <a:spcBef>
                <a:spcPts val="0"/>
              </a:spcBef>
              <a:spcAft>
                <a:spcPts val="0"/>
              </a:spcAft>
              <a:buNone/>
            </a:pPr>
            <a:r>
              <a:rPr lang="en" sz="1200">
                <a:solidFill>
                  <a:schemeClr val="lt1"/>
                </a:solidFill>
              </a:rPr>
              <a:t>2.   </a:t>
            </a:r>
            <a:r>
              <a:rPr b="1" lang="en" sz="1200">
                <a:solidFill>
                  <a:schemeClr val="lt1"/>
                </a:solidFill>
              </a:rPr>
              <a:t>Name:</a:t>
            </a:r>
            <a:r>
              <a:rPr lang="en" sz="1200">
                <a:solidFill>
                  <a:schemeClr val="lt1"/>
                </a:solidFill>
              </a:rPr>
              <a:t> Sakshi Dongre</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a:t>
            </a:r>
            <a:r>
              <a:rPr b="1" lang="en" sz="1200">
                <a:solidFill>
                  <a:schemeClr val="lt1"/>
                </a:solidFill>
              </a:rPr>
              <a:t>PRN:</a:t>
            </a:r>
            <a:r>
              <a:rPr lang="en" sz="1200">
                <a:solidFill>
                  <a:schemeClr val="lt1"/>
                </a:solidFill>
              </a:rPr>
              <a:t> 1032191997</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a:t>
            </a:r>
            <a:r>
              <a:rPr b="1" lang="en" sz="1200">
                <a:solidFill>
                  <a:schemeClr val="lt1"/>
                </a:solidFill>
              </a:rPr>
              <a:t>Contact No:</a:t>
            </a:r>
            <a:r>
              <a:rPr lang="en" sz="1200">
                <a:solidFill>
                  <a:schemeClr val="lt1"/>
                </a:solidFill>
              </a:rPr>
              <a:t> 8825107744</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a:t>
            </a:r>
            <a:r>
              <a:rPr b="1" lang="en" sz="1200">
                <a:solidFill>
                  <a:schemeClr val="lt1"/>
                </a:solidFill>
              </a:rPr>
              <a:t>Email Id:</a:t>
            </a:r>
            <a:r>
              <a:rPr lang="en" sz="1200">
                <a:solidFill>
                  <a:schemeClr val="lt1"/>
                </a:solidFill>
              </a:rPr>
              <a:t> </a:t>
            </a:r>
            <a:r>
              <a:rPr lang="en" sz="1200" u="sng">
                <a:solidFill>
                  <a:schemeClr val="lt1"/>
                </a:solidFill>
              </a:rPr>
              <a:t>sakshidongre125@gmail.com</a:t>
            </a:r>
            <a:endParaRPr sz="1200" u="sng">
              <a:solidFill>
                <a:schemeClr val="lt1"/>
              </a:solidFill>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150" name="Google Shape;150;p19"/>
          <p:cNvSpPr txBox="1"/>
          <p:nvPr/>
        </p:nvSpPr>
        <p:spPr>
          <a:xfrm>
            <a:off x="4783900" y="1811825"/>
            <a:ext cx="3247500" cy="249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rPr>
              <a:t>3.   Name: Nihaal Shetty</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PRN: 1032190927</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Contact No: 8669203084</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Email Id: </a:t>
            </a:r>
            <a:r>
              <a:rPr lang="en" sz="1200" u="sng">
                <a:solidFill>
                  <a:schemeClr val="lt1"/>
                </a:solidFill>
                <a:hlinkClick r:id="rId4">
                  <a:extLst>
                    <a:ext uri="{A12FA001-AC4F-418D-AE19-62706E023703}">
                      <ahyp:hlinkClr val="tx"/>
                    </a:ext>
                  </a:extLst>
                </a:hlinkClick>
              </a:rPr>
              <a:t>nihalshetty29@gmail.com</a:t>
            </a:r>
            <a:endParaRPr sz="1200" u="sng">
              <a:solidFill>
                <a:schemeClr val="lt1"/>
              </a:solidFill>
            </a:endParaRPr>
          </a:p>
          <a:p>
            <a:pPr indent="0" lvl="0" marL="0" rtl="0" algn="l">
              <a:lnSpc>
                <a:spcPct val="115000"/>
              </a:lnSpc>
              <a:spcBef>
                <a:spcPts val="0"/>
              </a:spcBef>
              <a:spcAft>
                <a:spcPts val="0"/>
              </a:spcAft>
              <a:buNone/>
            </a:pPr>
            <a:r>
              <a:t/>
            </a:r>
            <a:endParaRPr sz="1200" u="sng">
              <a:solidFill>
                <a:schemeClr val="lt1"/>
              </a:solidFill>
            </a:endParaRPr>
          </a:p>
          <a:p>
            <a:pPr indent="0" lvl="0" marL="0" rtl="0" algn="l">
              <a:lnSpc>
                <a:spcPct val="115000"/>
              </a:lnSpc>
              <a:spcBef>
                <a:spcPts val="0"/>
              </a:spcBef>
              <a:spcAft>
                <a:spcPts val="0"/>
              </a:spcAft>
              <a:buNone/>
            </a:pPr>
            <a:r>
              <a:t/>
            </a:r>
            <a:endParaRPr sz="1200" u="sng">
              <a:solidFill>
                <a:schemeClr val="lt1"/>
              </a:solidFill>
            </a:endParaRPr>
          </a:p>
          <a:p>
            <a:pPr indent="0" lvl="0" marL="0" rtl="0" algn="l">
              <a:lnSpc>
                <a:spcPct val="115000"/>
              </a:lnSpc>
              <a:spcBef>
                <a:spcPts val="0"/>
              </a:spcBef>
              <a:spcAft>
                <a:spcPts val="0"/>
              </a:spcAft>
              <a:buNone/>
            </a:pPr>
            <a:r>
              <a:rPr lang="en" sz="1200">
                <a:solidFill>
                  <a:schemeClr val="lt1"/>
                </a:solidFill>
              </a:rPr>
              <a:t>4.   Name: Shivansh Kushwaha</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PRN: 103280745</a:t>
            </a:r>
            <a:endParaRPr sz="1200">
              <a:solidFill>
                <a:schemeClr val="lt1"/>
              </a:solidFill>
            </a:endParaRPr>
          </a:p>
          <a:p>
            <a:pPr indent="0" lvl="0" marL="0" rtl="0" algn="l">
              <a:lnSpc>
                <a:spcPct val="115000"/>
              </a:lnSpc>
              <a:spcBef>
                <a:spcPts val="0"/>
              </a:spcBef>
              <a:spcAft>
                <a:spcPts val="0"/>
              </a:spcAft>
              <a:buNone/>
            </a:pPr>
            <a:r>
              <a:rPr lang="en" sz="1200">
                <a:solidFill>
                  <a:schemeClr val="lt1"/>
                </a:solidFill>
              </a:rPr>
              <a:t>  	Contact No: 8461955459</a:t>
            </a:r>
            <a:endParaRPr sz="1200">
              <a:solidFill>
                <a:schemeClr val="lt1"/>
              </a:solidFill>
            </a:endParaRPr>
          </a:p>
          <a:p>
            <a:pPr indent="0" lvl="0" marL="0" rtl="0" algn="l">
              <a:spcBef>
                <a:spcPts val="0"/>
              </a:spcBef>
              <a:spcAft>
                <a:spcPts val="0"/>
              </a:spcAft>
              <a:buNone/>
            </a:pPr>
            <a:r>
              <a:rPr lang="en" sz="1200">
                <a:solidFill>
                  <a:schemeClr val="lt1"/>
                </a:solidFill>
              </a:rPr>
              <a:t>  	Email Id: </a:t>
            </a:r>
            <a:r>
              <a:rPr lang="en" sz="1200" u="sng">
                <a:solidFill>
                  <a:schemeClr val="lt1"/>
                </a:solidFill>
                <a:hlinkClick r:id="rId5">
                  <a:extLst>
                    <a:ext uri="{A12FA001-AC4F-418D-AE19-62706E023703}">
                      <ahyp:hlinkClr val="tx"/>
                    </a:ext>
                  </a:extLst>
                </a:hlinkClick>
              </a:rPr>
              <a:t>103280745@mitwpu.edu.in</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idx="1" type="body"/>
          </p:nvPr>
        </p:nvSpPr>
        <p:spPr>
          <a:xfrm>
            <a:off x="606425" y="2040875"/>
            <a:ext cx="7688700" cy="2299800"/>
          </a:xfrm>
          <a:prstGeom prst="rect">
            <a:avLst/>
          </a:prstGeom>
        </p:spPr>
        <p:txBody>
          <a:bodyPr anchorCtr="0" anchor="t" bIns="91425" lIns="91425" spcFirstLastPara="1" rIns="91425" wrap="square" tIns="91425">
            <a:noAutofit/>
          </a:bodyPr>
          <a:lstStyle/>
          <a:p>
            <a:pPr indent="-317500" lvl="0" marL="457200" rtl="0" algn="just">
              <a:spcBef>
                <a:spcPts val="0"/>
              </a:spcBef>
              <a:spcAft>
                <a:spcPts val="0"/>
              </a:spcAft>
              <a:buClr>
                <a:srgbClr val="000000"/>
              </a:buClr>
              <a:buSzPts val="1400"/>
              <a:buChar char="➔"/>
            </a:pPr>
            <a:r>
              <a:rPr b="1" lang="en" sz="1600"/>
              <a:t>Machine Learning Module</a:t>
            </a:r>
            <a:r>
              <a:rPr lang="en" sz="1600"/>
              <a:t>:</a:t>
            </a:r>
            <a:r>
              <a:rPr lang="en" sz="1500"/>
              <a:t> This module consists of the core decision system and trained machine learning model which will make the predictions. This module will include tasks like Data Preprocessing, Implementation of machine learning algorithms, testing trained models against test data sets, etc.</a:t>
            </a:r>
            <a:endParaRPr/>
          </a:p>
          <a:p>
            <a:pPr indent="-330200" lvl="0" marL="457200" rtl="0" algn="just">
              <a:spcBef>
                <a:spcPts val="0"/>
              </a:spcBef>
              <a:spcAft>
                <a:spcPts val="0"/>
              </a:spcAft>
              <a:buSzPts val="1600"/>
              <a:buChar char="➔"/>
            </a:pPr>
            <a:r>
              <a:rPr b="1" lang="en" sz="1600"/>
              <a:t>Front End Module: </a:t>
            </a:r>
            <a:r>
              <a:rPr lang="en" sz="1500"/>
              <a:t>This module will include a web based application that will act as an interface between the machine learning module and the user. This module will include tasks like creating a web page, connecting the web page to the machine learning module, etc</a:t>
            </a:r>
            <a:r>
              <a:rPr lang="en" sz="1500">
                <a:solidFill>
                  <a:srgbClr val="000000"/>
                </a:solidFill>
                <a:latin typeface="Times New Roman"/>
                <a:ea typeface="Times New Roman"/>
                <a:cs typeface="Times New Roman"/>
                <a:sym typeface="Times New Roman"/>
              </a:rPr>
              <a:t>.</a:t>
            </a:r>
            <a:endParaRPr sz="1500"/>
          </a:p>
          <a:p>
            <a:pPr indent="0" lvl="0" marL="457200" rtl="0" algn="just">
              <a:lnSpc>
                <a:spcPct val="80000"/>
              </a:lnSpc>
              <a:spcBef>
                <a:spcPts val="0"/>
              </a:spcBef>
              <a:spcAft>
                <a:spcPts val="0"/>
              </a:spcAft>
              <a:buNone/>
            </a:pPr>
            <a:r>
              <a:t/>
            </a:r>
            <a:endParaRPr sz="1500"/>
          </a:p>
          <a:p>
            <a:pPr indent="0" lvl="0" marL="457200" rtl="0" algn="l">
              <a:spcBef>
                <a:spcPts val="0"/>
              </a:spcBef>
              <a:spcAft>
                <a:spcPts val="0"/>
              </a:spcAft>
              <a:buNone/>
            </a:pPr>
            <a:r>
              <a:t/>
            </a:r>
            <a:endParaRPr sz="2000">
              <a:solidFill>
                <a:srgbClr val="000000"/>
              </a:solidFill>
              <a:latin typeface="Arial"/>
              <a:ea typeface="Arial"/>
              <a:cs typeface="Arial"/>
              <a:sym typeface="Arial"/>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265" name="Google Shape;265;p37"/>
          <p:cNvSpPr txBox="1"/>
          <p:nvPr>
            <p:ph type="title"/>
          </p:nvPr>
        </p:nvSpPr>
        <p:spPr>
          <a:xfrm>
            <a:off x="671525" y="1235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Module wise distribution</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ph type="title"/>
          </p:nvPr>
        </p:nvSpPr>
        <p:spPr>
          <a:xfrm>
            <a:off x="727650" y="620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Module Architecture</a:t>
            </a:r>
            <a:endParaRPr sz="3000"/>
          </a:p>
        </p:txBody>
      </p:sp>
      <p:pic>
        <p:nvPicPr>
          <p:cNvPr id="271" name="Google Shape;271;p38"/>
          <p:cNvPicPr preferRelativeResize="0"/>
          <p:nvPr/>
        </p:nvPicPr>
        <p:blipFill>
          <a:blip r:embed="rId3">
            <a:alphaModFix/>
          </a:blip>
          <a:stretch>
            <a:fillRect/>
          </a:stretch>
        </p:blipFill>
        <p:spPr>
          <a:xfrm>
            <a:off x="1522250" y="1280825"/>
            <a:ext cx="6099475" cy="3561800"/>
          </a:xfrm>
          <a:prstGeom prst="rect">
            <a:avLst/>
          </a:prstGeom>
          <a:noFill/>
          <a:ln>
            <a:noFill/>
          </a:ln>
        </p:spPr>
      </p:pic>
      <p:sp>
        <p:nvSpPr>
          <p:cNvPr id="272" name="Google Shape;272;p38"/>
          <p:cNvSpPr txBox="1"/>
          <p:nvPr>
            <p:ph idx="1" type="body"/>
          </p:nvPr>
        </p:nvSpPr>
        <p:spPr>
          <a:xfrm>
            <a:off x="3022313" y="4865700"/>
            <a:ext cx="3217200" cy="27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900"/>
              <a:t>Fig 5.  Machine Learning Module Architecture</a:t>
            </a:r>
            <a:endParaRPr sz="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804250" y="5892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 End Module Architecture</a:t>
            </a:r>
            <a:endParaRPr/>
          </a:p>
        </p:txBody>
      </p:sp>
      <p:sp>
        <p:nvSpPr>
          <p:cNvPr id="278" name="Google Shape;278;p39"/>
          <p:cNvSpPr txBox="1"/>
          <p:nvPr>
            <p:ph idx="1" type="body"/>
          </p:nvPr>
        </p:nvSpPr>
        <p:spPr>
          <a:xfrm>
            <a:off x="2853988" y="4753525"/>
            <a:ext cx="3217200" cy="27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900"/>
              <a:t>Fig 6.  Front End Module Architecture</a:t>
            </a:r>
            <a:endParaRPr sz="900"/>
          </a:p>
        </p:txBody>
      </p:sp>
      <p:pic>
        <p:nvPicPr>
          <p:cNvPr id="279" name="Google Shape;279;p39"/>
          <p:cNvPicPr preferRelativeResize="0"/>
          <p:nvPr/>
        </p:nvPicPr>
        <p:blipFill>
          <a:blip r:embed="rId3">
            <a:alphaModFix/>
          </a:blip>
          <a:stretch>
            <a:fillRect/>
          </a:stretch>
        </p:blipFill>
        <p:spPr>
          <a:xfrm>
            <a:off x="4033725" y="1281200"/>
            <a:ext cx="857725" cy="3413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idx="1" type="body"/>
          </p:nvPr>
        </p:nvSpPr>
        <p:spPr>
          <a:xfrm>
            <a:off x="727650" y="1316075"/>
            <a:ext cx="7688700" cy="22611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SzPts val="1900"/>
              <a:buFont typeface="Raleway"/>
              <a:buChar char="➔"/>
            </a:pPr>
            <a:r>
              <a:rPr b="1" lang="en" sz="1800">
                <a:solidFill>
                  <a:srgbClr val="000000"/>
                </a:solidFill>
                <a:latin typeface="Raleway"/>
                <a:ea typeface="Raleway"/>
                <a:cs typeface="Raleway"/>
                <a:sym typeface="Raleway"/>
              </a:rPr>
              <a:t>Prediction Algorithm</a:t>
            </a:r>
            <a:endParaRPr b="1" sz="1800">
              <a:solidFill>
                <a:srgbClr val="000000"/>
              </a:solidFill>
              <a:latin typeface="Raleway"/>
              <a:ea typeface="Raleway"/>
              <a:cs typeface="Raleway"/>
              <a:sym typeface="Raleway"/>
            </a:endParaRPr>
          </a:p>
          <a:p>
            <a:pPr indent="-311150" lvl="1" marL="914400" rtl="0" algn="just">
              <a:spcBef>
                <a:spcPts val="0"/>
              </a:spcBef>
              <a:spcAft>
                <a:spcPts val="0"/>
              </a:spcAft>
              <a:buClr>
                <a:srgbClr val="000000"/>
              </a:buClr>
              <a:buSzPts val="1300"/>
              <a:buChar char="◆"/>
            </a:pPr>
            <a:r>
              <a:rPr lang="en" sz="1300">
                <a:solidFill>
                  <a:srgbClr val="000000"/>
                </a:solidFill>
              </a:rPr>
              <a:t>Final p</a:t>
            </a:r>
            <a:r>
              <a:rPr lang="en" sz="1300">
                <a:solidFill>
                  <a:srgbClr val="000000"/>
                </a:solidFill>
              </a:rPr>
              <a:t>rediction</a:t>
            </a:r>
            <a:r>
              <a:rPr lang="en" sz="1300">
                <a:solidFill>
                  <a:srgbClr val="000000"/>
                </a:solidFill>
              </a:rPr>
              <a:t> model is an ensemble model that has been created by combining a Decision Tree Model, KNN model. Naive Bayes model and Random Forest model.</a:t>
            </a:r>
            <a:endParaRPr sz="1300">
              <a:solidFill>
                <a:srgbClr val="000000"/>
              </a:solidFill>
            </a:endParaRPr>
          </a:p>
          <a:p>
            <a:pPr indent="-311150" lvl="1" marL="914400" rtl="0" algn="just">
              <a:spcBef>
                <a:spcPts val="0"/>
              </a:spcBef>
              <a:spcAft>
                <a:spcPts val="0"/>
              </a:spcAft>
              <a:buClr>
                <a:srgbClr val="000000"/>
              </a:buClr>
              <a:buSzPts val="1300"/>
              <a:buChar char="◆"/>
            </a:pPr>
            <a:r>
              <a:rPr lang="en" sz="1300">
                <a:solidFill>
                  <a:srgbClr val="000000"/>
                </a:solidFill>
              </a:rPr>
              <a:t>Ensemble modelling is the act of executing two or more related but separate analytical models and then combining the results into a single model.</a:t>
            </a:r>
            <a:endParaRPr sz="1300">
              <a:solidFill>
                <a:srgbClr val="000000"/>
              </a:solidFill>
            </a:endParaRPr>
          </a:p>
          <a:p>
            <a:pPr indent="0" lvl="0" marL="0" rtl="0" algn="l">
              <a:spcBef>
                <a:spcPts val="0"/>
              </a:spcBef>
              <a:spcAft>
                <a:spcPts val="1000"/>
              </a:spcAft>
              <a:buNone/>
            </a:pPr>
            <a:r>
              <a:t/>
            </a:r>
            <a:endParaRPr/>
          </a:p>
        </p:txBody>
      </p:sp>
      <p:pic>
        <p:nvPicPr>
          <p:cNvPr id="285" name="Google Shape;285;p40"/>
          <p:cNvPicPr preferRelativeResize="0"/>
          <p:nvPr/>
        </p:nvPicPr>
        <p:blipFill>
          <a:blip r:embed="rId3">
            <a:alphaModFix/>
          </a:blip>
          <a:stretch>
            <a:fillRect/>
          </a:stretch>
        </p:blipFill>
        <p:spPr>
          <a:xfrm>
            <a:off x="1215862" y="2767800"/>
            <a:ext cx="6712276" cy="1910550"/>
          </a:xfrm>
          <a:prstGeom prst="rect">
            <a:avLst/>
          </a:prstGeom>
          <a:noFill/>
          <a:ln>
            <a:noFill/>
          </a:ln>
        </p:spPr>
      </p:pic>
      <p:sp>
        <p:nvSpPr>
          <p:cNvPr id="286" name="Google Shape;286;p40"/>
          <p:cNvSpPr txBox="1"/>
          <p:nvPr>
            <p:ph idx="1" type="body"/>
          </p:nvPr>
        </p:nvSpPr>
        <p:spPr>
          <a:xfrm>
            <a:off x="2853988" y="4753525"/>
            <a:ext cx="3217200" cy="277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900"/>
              <a:t>Fig 7.  </a:t>
            </a:r>
            <a:r>
              <a:rPr lang="en" sz="900"/>
              <a:t>Prediction</a:t>
            </a:r>
            <a:r>
              <a:rPr lang="en" sz="900"/>
              <a:t> Algorithm</a:t>
            </a:r>
            <a:endParaRPr sz="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idx="1" type="body"/>
          </p:nvPr>
        </p:nvSpPr>
        <p:spPr>
          <a:xfrm>
            <a:off x="727650" y="1359650"/>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Front-End Module</a:t>
            </a:r>
            <a:endParaRPr b="1" sz="1600"/>
          </a:p>
          <a:p>
            <a:pPr indent="-323850" lvl="1" marL="914400" rtl="0" algn="l">
              <a:spcBef>
                <a:spcPts val="1000"/>
              </a:spcBef>
              <a:spcAft>
                <a:spcPts val="0"/>
              </a:spcAft>
              <a:buSzPts val="1500"/>
              <a:buChar char="◆"/>
            </a:pPr>
            <a:r>
              <a:rPr lang="en" sz="1500"/>
              <a:t>For </a:t>
            </a:r>
            <a:r>
              <a:rPr lang="en" sz="1500"/>
              <a:t>front-</a:t>
            </a:r>
            <a:r>
              <a:rPr lang="en" sz="1500"/>
              <a:t>end Dash is used to create the web application.</a:t>
            </a:r>
            <a:endParaRPr sz="1500"/>
          </a:p>
          <a:p>
            <a:pPr indent="-323850" lvl="1" marL="914400" rtl="0" algn="l">
              <a:spcBef>
                <a:spcPts val="1000"/>
              </a:spcBef>
              <a:spcAft>
                <a:spcPts val="0"/>
              </a:spcAft>
              <a:buSzPts val="1500"/>
              <a:buChar char="◆"/>
            </a:pPr>
            <a:r>
              <a:rPr lang="en" sz="1500"/>
              <a:t> Dash is an open-source Python framework used for building analytical web applications</a:t>
            </a:r>
            <a:endParaRPr sz="1500"/>
          </a:p>
          <a:p>
            <a:pPr indent="-323850" lvl="1" marL="914400" rtl="0" algn="just">
              <a:spcBef>
                <a:spcPts val="1000"/>
              </a:spcBef>
              <a:spcAft>
                <a:spcPts val="0"/>
              </a:spcAft>
              <a:buSzPts val="1500"/>
              <a:buChar char="◆"/>
            </a:pPr>
            <a:r>
              <a:rPr lang="en" sz="1500"/>
              <a:t>Dash is a powerful library that simplifies the development of data-driven applications.</a:t>
            </a:r>
            <a:endParaRPr sz="1500"/>
          </a:p>
          <a:p>
            <a:pPr indent="-323850" lvl="1" marL="914400" rtl="0" algn="just">
              <a:spcBef>
                <a:spcPts val="1000"/>
              </a:spcBef>
              <a:spcAft>
                <a:spcPts val="0"/>
              </a:spcAft>
              <a:buSzPts val="1500"/>
              <a:buChar char="◆"/>
            </a:pPr>
            <a:r>
              <a:rPr lang="en" sz="1500"/>
              <a:t>Dash apps consist of a Flask server that communicates with front-end React components using JSON packets over HTTP requests. </a:t>
            </a:r>
            <a:endParaRPr sz="1500"/>
          </a:p>
          <a:p>
            <a:pPr indent="-323850" lvl="1" marL="914400" rtl="0" algn="just">
              <a:spcBef>
                <a:spcPts val="1000"/>
              </a:spcBef>
              <a:spcAft>
                <a:spcPts val="0"/>
              </a:spcAft>
              <a:buSzPts val="1500"/>
              <a:buChar char="◆"/>
            </a:pPr>
            <a:r>
              <a:rPr lang="en" sz="1500"/>
              <a:t>Dash applications are written purely in python, so NO HTML or JavaScript is necessary.</a:t>
            </a:r>
            <a:endParaRPr sz="1500"/>
          </a:p>
          <a:p>
            <a:pPr indent="0" lvl="0" marL="914400" rtl="0" algn="just">
              <a:spcBef>
                <a:spcPts val="0"/>
              </a:spcBef>
              <a:spcAft>
                <a:spcPts val="0"/>
              </a:spcAft>
              <a:buNone/>
            </a:pPr>
            <a:r>
              <a:t/>
            </a:r>
            <a:endParaRPr sz="1500"/>
          </a:p>
          <a:p>
            <a:pPr indent="0" lvl="0" marL="914400" rtl="0" algn="l">
              <a:spcBef>
                <a:spcPts val="0"/>
              </a:spcBef>
              <a:spcAft>
                <a:spcPts val="1000"/>
              </a:spcAft>
              <a:buNone/>
            </a:pPr>
            <a:r>
              <a:t/>
            </a:r>
            <a:endParaRPr sz="12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Front-End Screenshot</a:t>
            </a:r>
            <a:endParaRPr/>
          </a:p>
        </p:txBody>
      </p:sp>
      <p:pic>
        <p:nvPicPr>
          <p:cNvPr id="297" name="Google Shape;297;p42"/>
          <p:cNvPicPr preferRelativeResize="0"/>
          <p:nvPr/>
        </p:nvPicPr>
        <p:blipFill>
          <a:blip r:embed="rId3">
            <a:alphaModFix/>
          </a:blip>
          <a:stretch>
            <a:fillRect/>
          </a:stretch>
        </p:blipFill>
        <p:spPr>
          <a:xfrm>
            <a:off x="4996600" y="2430092"/>
            <a:ext cx="3541625" cy="1994358"/>
          </a:xfrm>
          <a:prstGeom prst="rect">
            <a:avLst/>
          </a:prstGeom>
          <a:noFill/>
          <a:ln>
            <a:noFill/>
          </a:ln>
        </p:spPr>
      </p:pic>
      <p:pic>
        <p:nvPicPr>
          <p:cNvPr id="298" name="Google Shape;298;p42"/>
          <p:cNvPicPr preferRelativeResize="0"/>
          <p:nvPr/>
        </p:nvPicPr>
        <p:blipFill>
          <a:blip r:embed="rId4">
            <a:alphaModFix/>
          </a:blip>
          <a:stretch>
            <a:fillRect/>
          </a:stretch>
        </p:blipFill>
        <p:spPr>
          <a:xfrm>
            <a:off x="784450" y="2430075"/>
            <a:ext cx="3541625" cy="1994375"/>
          </a:xfrm>
          <a:prstGeom prst="rect">
            <a:avLst/>
          </a:prstGeom>
          <a:noFill/>
          <a:ln>
            <a:noFill/>
          </a:ln>
        </p:spPr>
      </p:pic>
      <p:cxnSp>
        <p:nvCxnSpPr>
          <p:cNvPr id="299" name="Google Shape;299;p42"/>
          <p:cNvCxnSpPr>
            <a:stCxn id="298" idx="3"/>
            <a:endCxn id="297" idx="1"/>
          </p:cNvCxnSpPr>
          <p:nvPr/>
        </p:nvCxnSpPr>
        <p:spPr>
          <a:xfrm>
            <a:off x="4326075" y="3427263"/>
            <a:ext cx="670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More factors like wind, altitude level, etc. can be added that can alter the yield of a crop.</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Further progress can be made to make the prediction real time allowing the model to consider the factors that were not present initially, for example, fertilizer, pesticide, etc.</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Data can be collected for same crops with different biological species to figure out which species flourishes in which environment making the job of the farmer much easier.</a:t>
            </a:r>
            <a:endParaRPr sz="1400">
              <a:solidFill>
                <a:srgbClr val="000000"/>
              </a:solidFill>
            </a:endParaRPr>
          </a:p>
          <a:p>
            <a:pPr indent="0" lvl="0" marL="457200" rtl="0" algn="l">
              <a:spcBef>
                <a:spcPts val="1000"/>
              </a:spcBef>
              <a:spcAft>
                <a:spcPts val="0"/>
              </a:spcAft>
              <a:buNone/>
            </a:pPr>
            <a:r>
              <a:t/>
            </a:r>
            <a:endParaRPr sz="1400">
              <a:solidFill>
                <a:srgbClr val="000000"/>
              </a:solidFill>
            </a:endParaRPr>
          </a:p>
          <a:p>
            <a:pPr indent="0" lvl="0" marL="457200" rtl="0" algn="l">
              <a:spcBef>
                <a:spcPts val="1000"/>
              </a:spcBef>
              <a:spcAft>
                <a:spcPts val="1000"/>
              </a:spcAft>
              <a:buNone/>
            </a:pPr>
            <a:r>
              <a:t/>
            </a:r>
            <a:endParaRPr/>
          </a:p>
        </p:txBody>
      </p:sp>
      <p:sp>
        <p:nvSpPr>
          <p:cNvPr id="305" name="Google Shape;305;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Scope</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266700" lvl="0" marL="457200" rtl="0" algn="l">
              <a:spcBef>
                <a:spcPts val="0"/>
              </a:spcBef>
              <a:spcAft>
                <a:spcPts val="0"/>
              </a:spcAft>
              <a:buSzPts val="600"/>
              <a:buChar char="➔"/>
            </a:pPr>
            <a:r>
              <a:rPr lang="en" sz="1400">
                <a:solidFill>
                  <a:srgbClr val="000000"/>
                </a:solidFill>
              </a:rPr>
              <a:t>With the help of different machine learning algorithms and techniques a user friendly application will be created that assists the farmers make the best choices and decisions while choosing the crop. </a:t>
            </a:r>
            <a:endParaRPr sz="1400">
              <a:solidFill>
                <a:srgbClr val="000000"/>
              </a:solidFill>
            </a:endParaRPr>
          </a:p>
          <a:p>
            <a:pPr indent="-266700" lvl="0" marL="457200" rtl="0" algn="l">
              <a:spcBef>
                <a:spcPts val="1000"/>
              </a:spcBef>
              <a:spcAft>
                <a:spcPts val="0"/>
              </a:spcAft>
              <a:buSzPts val="600"/>
              <a:buChar char="➔"/>
            </a:pPr>
            <a:r>
              <a:rPr lang="en" sz="1400">
                <a:solidFill>
                  <a:srgbClr val="000000"/>
                </a:solidFill>
              </a:rPr>
              <a:t>This will not only increase the yield production but also is likely to help farmers avoid any potential loss due to choosing a crop that might not survive the extremities of the  climate of the farm.</a:t>
            </a:r>
            <a:endParaRPr sz="1400">
              <a:solidFill>
                <a:srgbClr val="000000"/>
              </a:solidFill>
            </a:endParaRPr>
          </a:p>
          <a:p>
            <a:pPr indent="-266700" lvl="0" marL="457200" rtl="0" algn="l">
              <a:spcBef>
                <a:spcPts val="1000"/>
              </a:spcBef>
              <a:spcAft>
                <a:spcPts val="0"/>
              </a:spcAft>
              <a:buSzPts val="600"/>
              <a:buChar char="➔"/>
            </a:pPr>
            <a:r>
              <a:rPr lang="en" sz="1400">
                <a:solidFill>
                  <a:srgbClr val="000000"/>
                </a:solidFill>
              </a:rPr>
              <a:t> Choosing right crops also prevents the soil from further quality degradation and in general again helps to improve the yield.</a:t>
            </a:r>
            <a:endParaRPr sz="1400">
              <a:solidFill>
                <a:srgbClr val="000000"/>
              </a:solidFill>
            </a:endParaRPr>
          </a:p>
          <a:p>
            <a:pPr indent="0" lvl="0" marL="457200" rtl="0" algn="l">
              <a:spcBef>
                <a:spcPts val="1000"/>
              </a:spcBef>
              <a:spcAft>
                <a:spcPts val="1000"/>
              </a:spcAft>
              <a:buNone/>
            </a:pPr>
            <a:r>
              <a:t/>
            </a:r>
            <a:endParaRPr/>
          </a:p>
        </p:txBody>
      </p:sp>
      <p:sp>
        <p:nvSpPr>
          <p:cNvPr id="311" name="Google Shape;311;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Contributions</a:t>
            </a:r>
            <a:endParaRPr/>
          </a:p>
        </p:txBody>
      </p:sp>
      <p:sp>
        <p:nvSpPr>
          <p:cNvPr id="317" name="Google Shape;317;p45"/>
          <p:cNvSpPr txBox="1"/>
          <p:nvPr>
            <p:ph idx="1" type="body"/>
          </p:nvPr>
        </p:nvSpPr>
        <p:spPr>
          <a:xfrm>
            <a:off x="729450" y="23074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Objective</a:t>
            </a:r>
            <a:r>
              <a:rPr lang="en"/>
              <a:t>: </a:t>
            </a:r>
            <a:endParaRPr/>
          </a:p>
          <a:p>
            <a:pPr indent="-298450" lvl="1" marL="914400" rtl="0" algn="l">
              <a:spcBef>
                <a:spcPts val="0"/>
              </a:spcBef>
              <a:spcAft>
                <a:spcPts val="0"/>
              </a:spcAft>
              <a:buSzPts val="1100"/>
              <a:buChar char="○"/>
            </a:pPr>
            <a:r>
              <a:rPr lang="en"/>
              <a:t>Pre-process the datasets</a:t>
            </a:r>
            <a:endParaRPr/>
          </a:p>
          <a:p>
            <a:pPr indent="-298450" lvl="1" marL="914400" rtl="0" algn="l">
              <a:spcBef>
                <a:spcPts val="0"/>
              </a:spcBef>
              <a:spcAft>
                <a:spcPts val="0"/>
              </a:spcAft>
              <a:buSzPts val="1100"/>
              <a:buChar char="○"/>
            </a:pPr>
            <a:r>
              <a:rPr lang="en"/>
              <a:t>Perform exploratory data analysis</a:t>
            </a:r>
            <a:endParaRPr/>
          </a:p>
          <a:p>
            <a:pPr indent="-298450" lvl="1" marL="914400" rtl="0" algn="l">
              <a:spcBef>
                <a:spcPts val="0"/>
              </a:spcBef>
              <a:spcAft>
                <a:spcPts val="0"/>
              </a:spcAft>
              <a:buSzPts val="1100"/>
              <a:buChar char="○"/>
            </a:pPr>
            <a:r>
              <a:rPr lang="en"/>
              <a:t>Test various machine learning algorithms</a:t>
            </a:r>
            <a:endParaRPr/>
          </a:p>
          <a:p>
            <a:pPr indent="-298450" lvl="1" marL="914400" rtl="0" algn="l">
              <a:spcBef>
                <a:spcPts val="0"/>
              </a:spcBef>
              <a:spcAft>
                <a:spcPts val="0"/>
              </a:spcAft>
              <a:buSzPts val="1100"/>
              <a:buChar char="○"/>
            </a:pPr>
            <a:r>
              <a:rPr lang="en"/>
              <a:t>Perform a comparative analysis</a:t>
            </a:r>
            <a:endParaRPr/>
          </a:p>
          <a:p>
            <a:pPr indent="-298450" lvl="1" marL="914400" rtl="0" algn="l">
              <a:spcBef>
                <a:spcPts val="0"/>
              </a:spcBef>
              <a:spcAft>
                <a:spcPts val="0"/>
              </a:spcAft>
              <a:buSzPts val="1100"/>
              <a:buChar char="○"/>
            </a:pPr>
            <a:r>
              <a:rPr lang="en"/>
              <a:t>Create the machine learning model.</a:t>
            </a:r>
            <a:endParaRPr/>
          </a:p>
          <a:p>
            <a:pPr indent="-311150" lvl="0" marL="457200" rtl="0" algn="l">
              <a:spcBef>
                <a:spcPts val="0"/>
              </a:spcBef>
              <a:spcAft>
                <a:spcPts val="0"/>
              </a:spcAft>
              <a:buSzPts val="1300"/>
              <a:buChar char="●"/>
            </a:pPr>
            <a:r>
              <a:rPr lang="en"/>
              <a:t>Contribution:</a:t>
            </a:r>
            <a:endParaRPr/>
          </a:p>
          <a:p>
            <a:pPr indent="-298450" lvl="1" marL="914400" rtl="0" algn="l">
              <a:spcBef>
                <a:spcPts val="0"/>
              </a:spcBef>
              <a:spcAft>
                <a:spcPts val="0"/>
              </a:spcAft>
              <a:buSzPts val="1100"/>
              <a:buChar char="○"/>
            </a:pPr>
            <a:r>
              <a:rPr lang="en"/>
              <a:t>Successfully implemented machine learning module module.</a:t>
            </a:r>
            <a:endParaRPr/>
          </a:p>
          <a:p>
            <a:pPr indent="-298450" lvl="1" marL="914400" rtl="0" algn="l">
              <a:spcBef>
                <a:spcPts val="0"/>
              </a:spcBef>
              <a:spcAft>
                <a:spcPts val="0"/>
              </a:spcAft>
              <a:buSzPts val="1100"/>
              <a:buChar char="○"/>
            </a:pPr>
            <a:r>
              <a:rPr lang="en"/>
              <a:t>Performed comparative analysis on various algorithms</a:t>
            </a:r>
            <a:endParaRPr/>
          </a:p>
          <a:p>
            <a:pPr indent="-298450" lvl="1" marL="914400" rtl="0" algn="l">
              <a:spcBef>
                <a:spcPts val="0"/>
              </a:spcBef>
              <a:spcAft>
                <a:spcPts val="0"/>
              </a:spcAft>
              <a:buSzPts val="1100"/>
              <a:buChar char="○"/>
            </a:pPr>
            <a:r>
              <a:rPr lang="en"/>
              <a:t>Implemented the final ensemble model </a:t>
            </a:r>
            <a:endParaRPr/>
          </a:p>
          <a:p>
            <a:pPr indent="0" lvl="0" marL="0" rtl="0" algn="l">
              <a:spcBef>
                <a:spcPts val="1600"/>
              </a:spcBef>
              <a:spcAft>
                <a:spcPts val="1600"/>
              </a:spcAft>
              <a:buNone/>
            </a:pPr>
            <a:r>
              <a:t/>
            </a:r>
            <a:endParaRPr/>
          </a:p>
        </p:txBody>
      </p:sp>
      <p:sp>
        <p:nvSpPr>
          <p:cNvPr id="318" name="Google Shape;318;p45"/>
          <p:cNvSpPr txBox="1"/>
          <p:nvPr>
            <p:ph idx="1" type="body"/>
          </p:nvPr>
        </p:nvSpPr>
        <p:spPr>
          <a:xfrm>
            <a:off x="763925" y="1927800"/>
            <a:ext cx="7688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Shranay Shahane (1032190916)</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Contributions</a:t>
            </a:r>
            <a:endParaRPr/>
          </a:p>
        </p:txBody>
      </p:sp>
      <p:sp>
        <p:nvSpPr>
          <p:cNvPr id="324" name="Google Shape;324;p46"/>
          <p:cNvSpPr txBox="1"/>
          <p:nvPr>
            <p:ph idx="1" type="body"/>
          </p:nvPr>
        </p:nvSpPr>
        <p:spPr>
          <a:xfrm>
            <a:off x="729450" y="23074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Objective: </a:t>
            </a:r>
            <a:endParaRPr/>
          </a:p>
          <a:p>
            <a:pPr indent="-298450" lvl="1" marL="914400" rtl="0" algn="l">
              <a:spcBef>
                <a:spcPts val="0"/>
              </a:spcBef>
              <a:spcAft>
                <a:spcPts val="0"/>
              </a:spcAft>
              <a:buSzPts val="1100"/>
              <a:buChar char="○"/>
            </a:pPr>
            <a:r>
              <a:rPr lang="en"/>
              <a:t>To Create a simple web GUI</a:t>
            </a:r>
            <a:endParaRPr/>
          </a:p>
          <a:p>
            <a:pPr indent="-298450" lvl="1" marL="914400" rtl="0" algn="l">
              <a:spcBef>
                <a:spcPts val="0"/>
              </a:spcBef>
              <a:spcAft>
                <a:spcPts val="0"/>
              </a:spcAft>
              <a:buSzPts val="1100"/>
              <a:buChar char="○"/>
            </a:pPr>
            <a:r>
              <a:rPr lang="en"/>
              <a:t>To integrate Machine learning model with GUI</a:t>
            </a:r>
            <a:endParaRPr/>
          </a:p>
          <a:p>
            <a:pPr indent="-298450" lvl="1" marL="914400" rtl="0" algn="l">
              <a:spcBef>
                <a:spcPts val="0"/>
              </a:spcBef>
              <a:spcAft>
                <a:spcPts val="0"/>
              </a:spcAft>
              <a:buSzPts val="1100"/>
              <a:buChar char="○"/>
            </a:pPr>
            <a:r>
              <a:rPr lang="en"/>
              <a:t>Create GUI user friendly.</a:t>
            </a:r>
            <a:endParaRPr/>
          </a:p>
          <a:p>
            <a:pPr indent="-311150" lvl="0" marL="457200" rtl="0" algn="l">
              <a:spcBef>
                <a:spcPts val="0"/>
              </a:spcBef>
              <a:spcAft>
                <a:spcPts val="0"/>
              </a:spcAft>
              <a:buSzPts val="1300"/>
              <a:buChar char="●"/>
            </a:pPr>
            <a:r>
              <a:rPr lang="en"/>
              <a:t>Contribution:</a:t>
            </a:r>
            <a:endParaRPr/>
          </a:p>
          <a:p>
            <a:pPr indent="-298450" lvl="1" marL="914400" rtl="0" algn="l">
              <a:spcBef>
                <a:spcPts val="0"/>
              </a:spcBef>
              <a:spcAft>
                <a:spcPts val="0"/>
              </a:spcAft>
              <a:buSzPts val="1100"/>
              <a:buChar char="○"/>
            </a:pPr>
            <a:r>
              <a:rPr lang="en"/>
              <a:t>Successfully implemented some parts module 2 </a:t>
            </a:r>
            <a:endParaRPr/>
          </a:p>
          <a:p>
            <a:pPr indent="-298450" lvl="1" marL="914400" rtl="0" algn="l">
              <a:spcBef>
                <a:spcPts val="0"/>
              </a:spcBef>
              <a:spcAft>
                <a:spcPts val="0"/>
              </a:spcAft>
              <a:buSzPts val="1100"/>
              <a:buChar char="○"/>
            </a:pPr>
            <a:r>
              <a:rPr lang="en"/>
              <a:t>Hence created a successful User Friendly Interface</a:t>
            </a:r>
            <a:endParaRPr/>
          </a:p>
          <a:p>
            <a:pPr indent="0" lvl="0" marL="0" rtl="0" algn="l">
              <a:spcBef>
                <a:spcPts val="1600"/>
              </a:spcBef>
              <a:spcAft>
                <a:spcPts val="1600"/>
              </a:spcAft>
              <a:buNone/>
            </a:pPr>
            <a:r>
              <a:t/>
            </a:r>
            <a:endParaRPr/>
          </a:p>
        </p:txBody>
      </p:sp>
      <p:sp>
        <p:nvSpPr>
          <p:cNvPr id="325" name="Google Shape;325;p46"/>
          <p:cNvSpPr txBox="1"/>
          <p:nvPr>
            <p:ph idx="1" type="body"/>
          </p:nvPr>
        </p:nvSpPr>
        <p:spPr>
          <a:xfrm>
            <a:off x="763925" y="1927800"/>
            <a:ext cx="7688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Nihaal Shetty</a:t>
            </a:r>
            <a:r>
              <a:rPr b="1" lang="en"/>
              <a:t> (1032190927)</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idx="4294967295" type="body"/>
          </p:nvPr>
        </p:nvSpPr>
        <p:spPr>
          <a:xfrm>
            <a:off x="597125" y="1447138"/>
            <a:ext cx="7688400" cy="1580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AutoNum type="arabicPeriod"/>
            </a:pPr>
            <a:r>
              <a:rPr lang="en" sz="1400">
                <a:solidFill>
                  <a:schemeClr val="lt1"/>
                </a:solidFill>
              </a:rPr>
              <a:t>Literature Survey</a:t>
            </a:r>
            <a:endParaRPr sz="1400">
              <a:solidFill>
                <a:schemeClr val="lt1"/>
              </a:solidFill>
            </a:endParaRPr>
          </a:p>
          <a:p>
            <a:pPr indent="-317500" lvl="0" marL="457200" rtl="0" algn="l">
              <a:spcBef>
                <a:spcPts val="1000"/>
              </a:spcBef>
              <a:spcAft>
                <a:spcPts val="0"/>
              </a:spcAft>
              <a:buClr>
                <a:schemeClr val="lt1"/>
              </a:buClr>
              <a:buSzPts val="1400"/>
              <a:buAutoNum type="arabicPeriod"/>
            </a:pPr>
            <a:r>
              <a:rPr lang="en" sz="1400">
                <a:solidFill>
                  <a:schemeClr val="lt1"/>
                </a:solidFill>
              </a:rPr>
              <a:t>Introducion</a:t>
            </a:r>
            <a:endParaRPr sz="1400">
              <a:solidFill>
                <a:schemeClr val="lt1"/>
              </a:solidFill>
            </a:endParaRPr>
          </a:p>
          <a:p>
            <a:pPr indent="-317500" lvl="0" marL="457200" rtl="0" algn="l">
              <a:spcBef>
                <a:spcPts val="1000"/>
              </a:spcBef>
              <a:spcAft>
                <a:spcPts val="0"/>
              </a:spcAft>
              <a:buClr>
                <a:schemeClr val="lt1"/>
              </a:buClr>
              <a:buSzPts val="1400"/>
              <a:buAutoNum type="arabicPeriod"/>
            </a:pPr>
            <a:r>
              <a:rPr lang="en" sz="1400">
                <a:solidFill>
                  <a:schemeClr val="lt1"/>
                </a:solidFill>
              </a:rPr>
              <a:t>Problem Statement</a:t>
            </a:r>
            <a:endParaRPr sz="1400">
              <a:solidFill>
                <a:schemeClr val="lt1"/>
              </a:solidFill>
            </a:endParaRPr>
          </a:p>
          <a:p>
            <a:pPr indent="-317500" lvl="0" marL="457200" rtl="0" algn="l">
              <a:spcBef>
                <a:spcPts val="1000"/>
              </a:spcBef>
              <a:spcAft>
                <a:spcPts val="0"/>
              </a:spcAft>
              <a:buClr>
                <a:schemeClr val="lt1"/>
              </a:buClr>
              <a:buSzPts val="1400"/>
              <a:buAutoNum type="arabicPeriod"/>
            </a:pPr>
            <a:r>
              <a:rPr lang="en" sz="1400">
                <a:solidFill>
                  <a:schemeClr val="lt1"/>
                </a:solidFill>
              </a:rPr>
              <a:t>Project Requirements</a:t>
            </a:r>
            <a:endParaRPr sz="1400">
              <a:solidFill>
                <a:schemeClr val="lt1"/>
              </a:solidFill>
            </a:endParaRPr>
          </a:p>
          <a:p>
            <a:pPr indent="-317500" lvl="0" marL="457200" rtl="0" algn="l">
              <a:spcBef>
                <a:spcPts val="1000"/>
              </a:spcBef>
              <a:spcAft>
                <a:spcPts val="0"/>
              </a:spcAft>
              <a:buClr>
                <a:schemeClr val="lt1"/>
              </a:buClr>
              <a:buSzPts val="1400"/>
              <a:buAutoNum type="arabicPeriod"/>
            </a:pPr>
            <a:r>
              <a:rPr lang="en" sz="1400">
                <a:solidFill>
                  <a:schemeClr val="lt1"/>
                </a:solidFill>
              </a:rPr>
              <a:t>Objectives</a:t>
            </a:r>
            <a:endParaRPr sz="1400">
              <a:solidFill>
                <a:schemeClr val="lt1"/>
              </a:solidFill>
            </a:endParaRPr>
          </a:p>
          <a:p>
            <a:pPr indent="-317500" lvl="0" marL="457200" rtl="0" algn="l">
              <a:spcBef>
                <a:spcPts val="1000"/>
              </a:spcBef>
              <a:spcAft>
                <a:spcPts val="0"/>
              </a:spcAft>
              <a:buClr>
                <a:schemeClr val="lt1"/>
              </a:buClr>
              <a:buSzPts val="1400"/>
              <a:buAutoNum type="arabicPeriod"/>
            </a:pPr>
            <a:r>
              <a:rPr lang="en" sz="1400">
                <a:solidFill>
                  <a:schemeClr val="lt1"/>
                </a:solidFill>
              </a:rPr>
              <a:t>System Architecture</a:t>
            </a:r>
            <a:endParaRPr sz="1400">
              <a:solidFill>
                <a:schemeClr val="lt1"/>
              </a:solidFill>
            </a:endParaRPr>
          </a:p>
          <a:p>
            <a:pPr indent="-317500" lvl="0" marL="457200" rtl="0" algn="l">
              <a:spcBef>
                <a:spcPts val="1000"/>
              </a:spcBef>
              <a:spcAft>
                <a:spcPts val="0"/>
              </a:spcAft>
              <a:buClr>
                <a:schemeClr val="lt1"/>
              </a:buClr>
              <a:buSzPts val="1400"/>
              <a:buAutoNum type="arabicPeriod"/>
            </a:pPr>
            <a:r>
              <a:rPr lang="en" sz="1400">
                <a:solidFill>
                  <a:schemeClr val="lt1"/>
                </a:solidFill>
              </a:rPr>
              <a:t>Methodology</a:t>
            </a:r>
            <a:endParaRPr sz="1400">
              <a:solidFill>
                <a:schemeClr val="lt1"/>
              </a:solidFill>
            </a:endParaRPr>
          </a:p>
          <a:p>
            <a:pPr indent="-317500" lvl="0" marL="457200" rtl="0" algn="l">
              <a:spcBef>
                <a:spcPts val="1000"/>
              </a:spcBef>
              <a:spcAft>
                <a:spcPts val="0"/>
              </a:spcAft>
              <a:buClr>
                <a:schemeClr val="lt1"/>
              </a:buClr>
              <a:buSzPts val="1400"/>
              <a:buAutoNum type="arabicPeriod"/>
            </a:pPr>
            <a:r>
              <a:rPr lang="en" sz="1400">
                <a:solidFill>
                  <a:schemeClr val="lt1"/>
                </a:solidFill>
              </a:rPr>
              <a:t>Future Scope</a:t>
            </a:r>
            <a:endParaRPr sz="1400">
              <a:solidFill>
                <a:schemeClr val="lt1"/>
              </a:solidFill>
            </a:endParaRPr>
          </a:p>
          <a:p>
            <a:pPr indent="-317500" lvl="0" marL="457200" rtl="0" algn="l">
              <a:spcBef>
                <a:spcPts val="1000"/>
              </a:spcBef>
              <a:spcAft>
                <a:spcPts val="0"/>
              </a:spcAft>
              <a:buClr>
                <a:schemeClr val="lt1"/>
              </a:buClr>
              <a:buSzPts val="1400"/>
              <a:buAutoNum type="arabicPeriod"/>
            </a:pPr>
            <a:r>
              <a:rPr lang="en" sz="1400">
                <a:solidFill>
                  <a:schemeClr val="lt1"/>
                </a:solidFill>
              </a:rPr>
              <a:t>Conclusion</a:t>
            </a:r>
            <a:endParaRPr sz="1400">
              <a:solidFill>
                <a:schemeClr val="lt1"/>
              </a:solidFill>
            </a:endParaRPr>
          </a:p>
          <a:p>
            <a:pPr indent="0" lvl="0" marL="457200" rtl="0" algn="l">
              <a:spcBef>
                <a:spcPts val="1000"/>
              </a:spcBef>
              <a:spcAft>
                <a:spcPts val="0"/>
              </a:spcAft>
              <a:buNone/>
            </a:pPr>
            <a:r>
              <a:t/>
            </a:r>
            <a:endParaRPr>
              <a:solidFill>
                <a:schemeClr val="lt1"/>
              </a:solidFill>
            </a:endParaRPr>
          </a:p>
          <a:p>
            <a:pPr indent="0" lvl="0" marL="0" rtl="0" algn="l">
              <a:spcBef>
                <a:spcPts val="1000"/>
              </a:spcBef>
              <a:spcAft>
                <a:spcPts val="1000"/>
              </a:spcAft>
              <a:buNone/>
            </a:pPr>
            <a:r>
              <a:t/>
            </a:r>
            <a:endParaRPr>
              <a:solidFill>
                <a:schemeClr val="lt1"/>
              </a:solidFill>
            </a:endParaRPr>
          </a:p>
        </p:txBody>
      </p:sp>
      <p:sp>
        <p:nvSpPr>
          <p:cNvPr id="156" name="Google Shape;156;p20"/>
          <p:cNvSpPr txBox="1"/>
          <p:nvPr>
            <p:ph type="title"/>
          </p:nvPr>
        </p:nvSpPr>
        <p:spPr>
          <a:xfrm>
            <a:off x="634275" y="34710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a:t>
            </a:r>
            <a:endParaRPr sz="3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Individual Contributions</a:t>
            </a:r>
            <a:endParaRPr/>
          </a:p>
        </p:txBody>
      </p:sp>
      <p:sp>
        <p:nvSpPr>
          <p:cNvPr id="331" name="Google Shape;331;p47"/>
          <p:cNvSpPr txBox="1"/>
          <p:nvPr>
            <p:ph idx="1" type="body"/>
          </p:nvPr>
        </p:nvSpPr>
        <p:spPr>
          <a:xfrm>
            <a:off x="729450" y="23074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Objective: </a:t>
            </a:r>
            <a:endParaRPr/>
          </a:p>
          <a:p>
            <a:pPr indent="-279400" lvl="1" marL="914400" rtl="0" algn="l">
              <a:lnSpc>
                <a:spcPct val="100000"/>
              </a:lnSpc>
              <a:spcBef>
                <a:spcPts val="0"/>
              </a:spcBef>
              <a:spcAft>
                <a:spcPts val="0"/>
              </a:spcAft>
              <a:buSzPts val="800"/>
              <a:buFont typeface="Raleway"/>
              <a:buChar char="○"/>
            </a:pPr>
            <a:r>
              <a:rPr lang="en">
                <a:solidFill>
                  <a:srgbClr val="000000"/>
                </a:solidFill>
                <a:latin typeface="Raleway"/>
                <a:ea typeface="Raleway"/>
                <a:cs typeface="Raleway"/>
                <a:sym typeface="Raleway"/>
              </a:rPr>
              <a:t>To create a web-based visualization dashboard using machine learning.</a:t>
            </a:r>
            <a:endParaRPr>
              <a:solidFill>
                <a:srgbClr val="000000"/>
              </a:solidFill>
              <a:latin typeface="Raleway"/>
              <a:ea typeface="Raleway"/>
              <a:cs typeface="Raleway"/>
              <a:sym typeface="Raleway"/>
            </a:endParaRPr>
          </a:p>
          <a:p>
            <a:pPr indent="-298450" lvl="1" marL="914400" rtl="0" algn="l">
              <a:lnSpc>
                <a:spcPct val="100000"/>
              </a:lnSpc>
              <a:spcBef>
                <a:spcPts val="0"/>
              </a:spcBef>
              <a:spcAft>
                <a:spcPts val="0"/>
              </a:spcAft>
              <a:buClr>
                <a:srgbClr val="000000"/>
              </a:buClr>
              <a:buSzPts val="1100"/>
              <a:buFont typeface="Raleway"/>
              <a:buChar char="○"/>
            </a:pPr>
            <a:r>
              <a:rPr lang="en">
                <a:solidFill>
                  <a:srgbClr val="000000"/>
                </a:solidFill>
                <a:latin typeface="Raleway"/>
                <a:ea typeface="Raleway"/>
                <a:cs typeface="Raleway"/>
                <a:sym typeface="Raleway"/>
              </a:rPr>
              <a:t>Perform data visualisation techniques on the dataset.</a:t>
            </a:r>
            <a:br>
              <a:rPr lang="en"/>
            </a:br>
            <a:r>
              <a:rPr lang="en"/>
              <a:t> </a:t>
            </a:r>
            <a:endParaRPr/>
          </a:p>
          <a:p>
            <a:pPr indent="-311150" lvl="0" marL="457200" rtl="0" algn="l">
              <a:spcBef>
                <a:spcPts val="0"/>
              </a:spcBef>
              <a:spcAft>
                <a:spcPts val="0"/>
              </a:spcAft>
              <a:buSzPts val="1300"/>
              <a:buChar char="●"/>
            </a:pPr>
            <a:r>
              <a:rPr lang="en"/>
              <a:t>Contribution:</a:t>
            </a:r>
            <a:endParaRPr/>
          </a:p>
          <a:p>
            <a:pPr indent="-298450" lvl="1" marL="914400" rtl="0" algn="l">
              <a:spcBef>
                <a:spcPts val="0"/>
              </a:spcBef>
              <a:spcAft>
                <a:spcPts val="0"/>
              </a:spcAft>
              <a:buSzPts val="1100"/>
              <a:buChar char="○"/>
            </a:pPr>
            <a:r>
              <a:rPr lang="en"/>
              <a:t>Successfully implemented some parts module 2. </a:t>
            </a:r>
            <a:endParaRPr/>
          </a:p>
          <a:p>
            <a:pPr indent="-298450" lvl="1" marL="914400" rtl="0" algn="l">
              <a:spcBef>
                <a:spcPts val="0"/>
              </a:spcBef>
              <a:spcAft>
                <a:spcPts val="0"/>
              </a:spcAft>
              <a:buSzPts val="1100"/>
              <a:buChar char="○"/>
            </a:pPr>
            <a:r>
              <a:rPr lang="en"/>
              <a:t>Visualised the dataset.</a:t>
            </a:r>
            <a:endParaRPr/>
          </a:p>
          <a:p>
            <a:pPr indent="-298450" lvl="1" marL="914400" rtl="0" algn="l">
              <a:spcBef>
                <a:spcPts val="0"/>
              </a:spcBef>
              <a:spcAft>
                <a:spcPts val="0"/>
              </a:spcAft>
              <a:buSzPts val="1100"/>
              <a:buChar char="○"/>
            </a:pPr>
            <a:r>
              <a:rPr lang="en"/>
              <a:t>Created a web-app with crop feature </a:t>
            </a:r>
            <a:r>
              <a:rPr lang="en"/>
              <a:t>distribution</a:t>
            </a:r>
            <a:r>
              <a:rPr lang="en"/>
              <a:t>.</a:t>
            </a:r>
            <a:endParaRPr/>
          </a:p>
          <a:p>
            <a:pPr indent="0" lvl="0" marL="0" rtl="0" algn="l">
              <a:spcBef>
                <a:spcPts val="1600"/>
              </a:spcBef>
              <a:spcAft>
                <a:spcPts val="1600"/>
              </a:spcAft>
              <a:buNone/>
            </a:pPr>
            <a:r>
              <a:t/>
            </a:r>
            <a:endParaRPr/>
          </a:p>
        </p:txBody>
      </p:sp>
      <p:sp>
        <p:nvSpPr>
          <p:cNvPr id="332" name="Google Shape;332;p47"/>
          <p:cNvSpPr txBox="1"/>
          <p:nvPr>
            <p:ph idx="1" type="body"/>
          </p:nvPr>
        </p:nvSpPr>
        <p:spPr>
          <a:xfrm>
            <a:off x="763925" y="1927800"/>
            <a:ext cx="7688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Sakshi Dongre</a:t>
            </a:r>
            <a:r>
              <a:rPr b="1" lang="en"/>
              <a:t> (</a:t>
            </a:r>
            <a:r>
              <a:rPr b="1" lang="en"/>
              <a:t>1032191997</a:t>
            </a:r>
            <a:r>
              <a:rPr b="1" lang="en"/>
              <a:t>)</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38" name="Google Shape;338;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5"/>
              </a:buClr>
              <a:buSzPts val="1300"/>
              <a:buChar char="●"/>
            </a:pPr>
            <a:r>
              <a:rPr lang="en">
                <a:solidFill>
                  <a:schemeClr val="hlink"/>
                </a:solidFill>
                <a:uFill>
                  <a:noFill/>
                </a:uFill>
                <a:hlinkClick r:id="rId3"/>
              </a:rPr>
              <a:t>https://www.analyticsvidhya.com/blog/2018/06/comprehensive-guide-for-ensemble-models/</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hlink"/>
                </a:solidFill>
                <a:uFill>
                  <a:noFill/>
                </a:uFill>
                <a:hlinkClick r:id="rId4"/>
              </a:rPr>
              <a:t>https://www.analyticsvidhya.com/blog/2017/09/common-machine-learning-algorithms/</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hlink"/>
                </a:solidFill>
                <a:uFill>
                  <a:noFill/>
                </a:uFill>
                <a:hlinkClick r:id="rId5"/>
              </a:rPr>
              <a:t>https://medium.com/plotly/introducing-dash-5ecf7191b503</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hlink"/>
                </a:solidFill>
                <a:uFill>
                  <a:noFill/>
                </a:uFill>
                <a:hlinkClick r:id="rId6"/>
              </a:rPr>
              <a:t>https://www.academia.edu/49636443/Crop_Recommendation_System_using_Machine_Learning</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hlink"/>
                </a:solidFill>
                <a:uFill>
                  <a:noFill/>
                </a:uFill>
                <a:hlinkClick r:id="rId7"/>
              </a:rPr>
              <a:t>https://medium.com/hub-konam-foundation/predicting-crop-yield-and-profit-with-machine-learning-1d9c3216faf7</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hlink"/>
                </a:solidFill>
                <a:uFill>
                  <a:noFill/>
                </a:uFill>
                <a:hlinkClick r:id="rId8"/>
              </a:rPr>
              <a:t>https://www.researchgate.net/publication/346627389_Crop_Recommendation_System</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https://www.geeksforgeeks.org/visualization-and-prediction-of-crop-production-data-using-python/</a:t>
            </a:r>
            <a:endParaRPr>
              <a:solidFill>
                <a:schemeClr val="accent5"/>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596875" y="2168650"/>
            <a:ext cx="76887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idx="2" type="body"/>
          </p:nvPr>
        </p:nvSpPr>
        <p:spPr>
          <a:xfrm>
            <a:off x="4749225" y="273800"/>
            <a:ext cx="4068000" cy="4292100"/>
          </a:xfrm>
          <a:prstGeom prst="rect">
            <a:avLst/>
          </a:prstGeom>
        </p:spPr>
        <p:txBody>
          <a:bodyPr anchorCtr="0" anchor="t" bIns="91425" lIns="91425" spcFirstLastPara="1" rIns="91425" wrap="square" tIns="91425">
            <a:noAutofit/>
          </a:bodyPr>
          <a:lstStyle/>
          <a:p>
            <a:pPr indent="0" lvl="0" marL="0" rtl="0" algn="just">
              <a:lnSpc>
                <a:spcPct val="90000"/>
              </a:lnSpc>
              <a:spcBef>
                <a:spcPts val="0"/>
              </a:spcBef>
              <a:spcAft>
                <a:spcPts val="0"/>
              </a:spcAft>
              <a:buNone/>
            </a:pPr>
            <a:r>
              <a:rPr lang="en"/>
              <a:t>•Since its start, agriculture has been the main activity in every society and civilization that has existed throughout human history. It is not only a huge part of the expanding economy, but it is also crucial to our survival.</a:t>
            </a:r>
            <a:endParaRPr/>
          </a:p>
          <a:p>
            <a:pPr indent="0" lvl="0" marL="0" rtl="0" algn="just">
              <a:lnSpc>
                <a:spcPct val="90000"/>
              </a:lnSpc>
              <a:spcBef>
                <a:spcPts val="0"/>
              </a:spcBef>
              <a:spcAft>
                <a:spcPts val="0"/>
              </a:spcAft>
              <a:buNone/>
            </a:pPr>
            <a:r>
              <a:t/>
            </a:r>
            <a:endParaRPr/>
          </a:p>
          <a:p>
            <a:pPr indent="0" lvl="0" marL="0" rtl="0" algn="just">
              <a:lnSpc>
                <a:spcPct val="90000"/>
              </a:lnSpc>
              <a:spcBef>
                <a:spcPts val="0"/>
              </a:spcBef>
              <a:spcAft>
                <a:spcPts val="0"/>
              </a:spcAft>
              <a:buNone/>
            </a:pPr>
            <a:r>
              <a:rPr lang="en"/>
              <a:t>•Due to growing population, the demand for agricultural products is ever increasing and to meet these needs it is essential to have high yields every year. However, environmental factors like rain and soil impact the crop and can have negative as well as positive effects on the yield.</a:t>
            </a:r>
            <a:endParaRPr/>
          </a:p>
          <a:p>
            <a:pPr indent="0" lvl="0" marL="0" rtl="0" algn="just">
              <a:lnSpc>
                <a:spcPct val="90000"/>
              </a:lnSpc>
              <a:spcBef>
                <a:spcPts val="0"/>
              </a:spcBef>
              <a:spcAft>
                <a:spcPts val="0"/>
              </a:spcAft>
              <a:buNone/>
            </a:pPr>
            <a:r>
              <a:t/>
            </a:r>
            <a:endParaRPr/>
          </a:p>
          <a:p>
            <a:pPr indent="0" lvl="0" marL="0" rtl="0" algn="just">
              <a:lnSpc>
                <a:spcPct val="90000"/>
              </a:lnSpc>
              <a:spcBef>
                <a:spcPts val="0"/>
              </a:spcBef>
              <a:spcAft>
                <a:spcPts val="0"/>
              </a:spcAft>
              <a:buNone/>
            </a:pPr>
            <a:r>
              <a:rPr lang="en"/>
              <a:t>•Farmers have to make a choice of which crop to grow based on the natural factors of the farm like soil and climate around it. If these farmers are assisted and provided with accurate information the yield can be improved.</a:t>
            </a:r>
            <a:endParaRPr/>
          </a:p>
          <a:p>
            <a:pPr indent="0" lvl="0" marL="0" rtl="0" algn="just">
              <a:lnSpc>
                <a:spcPct val="90000"/>
              </a:lnSpc>
              <a:spcBef>
                <a:spcPts val="0"/>
              </a:spcBef>
              <a:spcAft>
                <a:spcPts val="0"/>
              </a:spcAft>
              <a:buNone/>
            </a:pPr>
            <a:r>
              <a:t/>
            </a:r>
            <a:endParaRPr/>
          </a:p>
          <a:p>
            <a:pPr indent="0" lvl="0" marL="0" rtl="0" algn="just">
              <a:lnSpc>
                <a:spcPct val="90000"/>
              </a:lnSpc>
              <a:spcBef>
                <a:spcPts val="0"/>
              </a:spcBef>
              <a:spcAft>
                <a:spcPts val="0"/>
              </a:spcAft>
              <a:buNone/>
            </a:pPr>
            <a:r>
              <a:rPr lang="en"/>
              <a:t>•Machine Learning is a very good approach to assist in the decision making process helping farmers to make the best possible decisions and right choices.</a:t>
            </a:r>
            <a:endParaRPr/>
          </a:p>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0"/>
              </a:spcAft>
              <a:buNone/>
            </a:pPr>
            <a:r>
              <a:t/>
            </a:r>
            <a:endParaRPr b="1">
              <a:solidFill>
                <a:schemeClr val="dk1"/>
              </a:solidFill>
            </a:endParaRPr>
          </a:p>
          <a:p>
            <a:pPr indent="0" lvl="0" marL="0" rtl="0" algn="l">
              <a:lnSpc>
                <a:spcPct val="115000"/>
              </a:lnSpc>
              <a:spcBef>
                <a:spcPts val="1000"/>
              </a:spcBef>
              <a:spcAft>
                <a:spcPts val="1600"/>
              </a:spcAft>
              <a:buNone/>
            </a:pPr>
            <a:r>
              <a:t/>
            </a:r>
            <a:endParaRPr/>
          </a:p>
        </p:txBody>
      </p:sp>
      <p:sp>
        <p:nvSpPr>
          <p:cNvPr id="162" name="Google Shape;162;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sz="3000"/>
          </a:p>
          <a:p>
            <a:pPr indent="0" lvl="0" marL="0" rtl="0" algn="l">
              <a:spcBef>
                <a:spcPts val="0"/>
              </a:spcBef>
              <a:spcAft>
                <a:spcPts val="0"/>
              </a:spcAft>
              <a:buNone/>
            </a:pPr>
            <a:r>
              <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628650" y="73025"/>
            <a:ext cx="3201600" cy="627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Literature Survey</a:t>
            </a:r>
            <a:endParaRPr/>
          </a:p>
        </p:txBody>
      </p:sp>
      <p:sp>
        <p:nvSpPr>
          <p:cNvPr id="168" name="Google Shape;168;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69" name="Google Shape;169;p22"/>
          <p:cNvGraphicFramePr/>
          <p:nvPr/>
        </p:nvGraphicFramePr>
        <p:xfrm>
          <a:off x="351083" y="746403"/>
          <a:ext cx="3000000" cy="3000000"/>
        </p:xfrm>
        <a:graphic>
          <a:graphicData uri="http://schemas.openxmlformats.org/drawingml/2006/table">
            <a:tbl>
              <a:tblPr bandRow="1" firstRow="1">
                <a:noFill/>
                <a:tableStyleId>{C3F482B0-92A0-469C-AB5A-D8AEB909BB3A}</a:tableStyleId>
              </a:tblPr>
              <a:tblGrid>
                <a:gridCol w="427425"/>
                <a:gridCol w="1050500"/>
                <a:gridCol w="1107550"/>
                <a:gridCol w="1313275"/>
                <a:gridCol w="2129475"/>
                <a:gridCol w="2413600"/>
              </a:tblGrid>
              <a:tr h="487800">
                <a:tc>
                  <a:txBody>
                    <a:bodyPr/>
                    <a:lstStyle/>
                    <a:p>
                      <a:pPr indent="0" lvl="0" marL="0" marR="0" rtl="0" algn="l">
                        <a:spcBef>
                          <a:spcPts val="0"/>
                        </a:spcBef>
                        <a:spcAft>
                          <a:spcPts val="0"/>
                        </a:spcAft>
                        <a:buNone/>
                      </a:pPr>
                      <a:r>
                        <a:rPr lang="en" sz="1200"/>
                        <a:t>Sr.</a:t>
                      </a:r>
                      <a:endParaRPr sz="1200"/>
                    </a:p>
                    <a:p>
                      <a:pPr indent="0" lvl="0" marL="0" marR="0" rtl="0" algn="l">
                        <a:spcBef>
                          <a:spcPts val="0"/>
                        </a:spcBef>
                        <a:spcAft>
                          <a:spcPts val="0"/>
                        </a:spcAft>
                        <a:buNone/>
                      </a:pPr>
                      <a:r>
                        <a:rPr lang="en" sz="1200"/>
                        <a:t>No.</a:t>
                      </a:r>
                      <a:endParaRPr sz="1200"/>
                    </a:p>
                  </a:txBody>
                  <a:tcPr marT="34300" marB="34300" marR="91450" marL="91450"/>
                </a:tc>
                <a:tc>
                  <a:txBody>
                    <a:bodyPr/>
                    <a:lstStyle/>
                    <a:p>
                      <a:pPr indent="0" lvl="0" marL="0" marR="0" rtl="0" algn="l">
                        <a:spcBef>
                          <a:spcPts val="0"/>
                        </a:spcBef>
                        <a:spcAft>
                          <a:spcPts val="0"/>
                        </a:spcAft>
                        <a:buNone/>
                      </a:pPr>
                      <a:r>
                        <a:rPr lang="en" sz="1200"/>
                        <a:t>Authors</a:t>
                      </a:r>
                      <a:endParaRPr sz="1200"/>
                    </a:p>
                  </a:txBody>
                  <a:tcPr marT="34300" marB="34300" marR="91450" marL="91450"/>
                </a:tc>
                <a:tc>
                  <a:txBody>
                    <a:bodyPr/>
                    <a:lstStyle/>
                    <a:p>
                      <a:pPr indent="0" lvl="0" marL="0" marR="0" rtl="0" algn="l">
                        <a:spcBef>
                          <a:spcPts val="0"/>
                        </a:spcBef>
                        <a:spcAft>
                          <a:spcPts val="0"/>
                        </a:spcAft>
                        <a:buNone/>
                      </a:pPr>
                      <a:r>
                        <a:rPr lang="en" sz="1200"/>
                        <a:t>Title</a:t>
                      </a:r>
                      <a:endParaRPr sz="1200"/>
                    </a:p>
                  </a:txBody>
                  <a:tcPr marT="34300" marB="34300" marR="91450" marL="91450"/>
                </a:tc>
                <a:tc>
                  <a:txBody>
                    <a:bodyPr/>
                    <a:lstStyle/>
                    <a:p>
                      <a:pPr indent="0" lvl="0" marL="0" marR="0" rtl="0" algn="l">
                        <a:spcBef>
                          <a:spcPts val="0"/>
                        </a:spcBef>
                        <a:spcAft>
                          <a:spcPts val="0"/>
                        </a:spcAft>
                        <a:buNone/>
                      </a:pPr>
                      <a:r>
                        <a:rPr lang="en" sz="1200"/>
                        <a:t>Link</a:t>
                      </a:r>
                      <a:endParaRPr sz="1200"/>
                    </a:p>
                  </a:txBody>
                  <a:tcPr marT="34300" marB="34300" marR="91450" marL="91450"/>
                </a:tc>
                <a:tc>
                  <a:txBody>
                    <a:bodyPr/>
                    <a:lstStyle/>
                    <a:p>
                      <a:pPr indent="0" lvl="0" marL="0" marR="0" rtl="0" algn="l">
                        <a:spcBef>
                          <a:spcPts val="0"/>
                        </a:spcBef>
                        <a:spcAft>
                          <a:spcPts val="0"/>
                        </a:spcAft>
                        <a:buNone/>
                      </a:pPr>
                      <a:r>
                        <a:rPr lang="en" sz="1200"/>
                        <a:t>Takeaways</a:t>
                      </a:r>
                      <a:endParaRPr sz="1200"/>
                    </a:p>
                  </a:txBody>
                  <a:tcPr marT="34300" marB="34300" marR="91450" marL="91450"/>
                </a:tc>
                <a:tc>
                  <a:txBody>
                    <a:bodyPr/>
                    <a:lstStyle/>
                    <a:p>
                      <a:pPr indent="0" lvl="0" marL="0" marR="0" rtl="0" algn="l">
                        <a:spcBef>
                          <a:spcPts val="0"/>
                        </a:spcBef>
                        <a:spcAft>
                          <a:spcPts val="0"/>
                        </a:spcAft>
                        <a:buNone/>
                      </a:pPr>
                      <a:r>
                        <a:rPr lang="en" sz="1200"/>
                        <a:t>Research Gaps</a:t>
                      </a:r>
                      <a:endParaRPr sz="1200"/>
                    </a:p>
                  </a:txBody>
                  <a:tcPr marT="34300" marB="34300" marR="91450" marL="91450"/>
                </a:tc>
              </a:tr>
              <a:tr h="1633025">
                <a:tc>
                  <a:txBody>
                    <a:bodyPr/>
                    <a:lstStyle/>
                    <a:p>
                      <a:pPr indent="0" lvl="0" marL="0" marR="0" rtl="0" algn="l">
                        <a:spcBef>
                          <a:spcPts val="0"/>
                        </a:spcBef>
                        <a:spcAft>
                          <a:spcPts val="0"/>
                        </a:spcAft>
                        <a:buNone/>
                      </a:pPr>
                      <a:r>
                        <a:rPr lang="en" sz="1000"/>
                        <a:t>01</a:t>
                      </a:r>
                      <a:endParaRPr sz="1000"/>
                    </a:p>
                  </a:txBody>
                  <a:tcPr marT="34300" marB="34300" marR="91450" marL="91450"/>
                </a:tc>
                <a:tc>
                  <a:txBody>
                    <a:bodyPr/>
                    <a:lstStyle/>
                    <a:p>
                      <a:pPr indent="0" lvl="0" marL="0" rtl="0" algn="l">
                        <a:spcBef>
                          <a:spcPts val="0"/>
                        </a:spcBef>
                        <a:spcAft>
                          <a:spcPts val="0"/>
                        </a:spcAft>
                        <a:buClr>
                          <a:schemeClr val="dk1"/>
                        </a:buClr>
                        <a:buSzPts val="1100"/>
                        <a:buFont typeface="Arial"/>
                        <a:buNone/>
                      </a:pPr>
                      <a:r>
                        <a:rPr lang="en" sz="1000"/>
                        <a:t>Janmejay Pant, R.P. Pant, Manoj Kumar Singh, Devesh Pratap Singh, Himanshu Pant</a:t>
                      </a:r>
                      <a:endParaRPr sz="1000"/>
                    </a:p>
                    <a:p>
                      <a:pPr indent="0" lvl="0" marL="0" rtl="0" algn="l">
                        <a:spcBef>
                          <a:spcPts val="0"/>
                        </a:spcBef>
                        <a:spcAft>
                          <a:spcPts val="0"/>
                        </a:spcAft>
                        <a:buNone/>
                      </a:pPr>
                      <a:r>
                        <a:t/>
                      </a:r>
                      <a:endParaRPr sz="1000"/>
                    </a:p>
                  </a:txBody>
                  <a:tcPr marT="34300" marB="34300" marR="91450" marL="91450"/>
                </a:tc>
                <a:tc>
                  <a:txBody>
                    <a:bodyPr/>
                    <a:lstStyle/>
                    <a:p>
                      <a:pPr indent="0" lvl="0" marL="0" rtl="0" algn="l">
                        <a:spcBef>
                          <a:spcPts val="0"/>
                        </a:spcBef>
                        <a:spcAft>
                          <a:spcPts val="0"/>
                        </a:spcAft>
                        <a:buClr>
                          <a:schemeClr val="dk1"/>
                        </a:buClr>
                        <a:buSzPts val="1100"/>
                        <a:buFont typeface="Arial"/>
                        <a:buNone/>
                      </a:pPr>
                      <a:r>
                        <a:rPr lang="en" sz="1000"/>
                        <a:t>Analysis of agricultural crop yield prediction using statistical techniques of machine learning</a:t>
                      </a:r>
                      <a:endParaRPr sz="1000"/>
                    </a:p>
                    <a:p>
                      <a:pPr indent="0" lvl="0" marL="0" rtl="0" algn="l">
                        <a:spcBef>
                          <a:spcPts val="0"/>
                        </a:spcBef>
                        <a:spcAft>
                          <a:spcPts val="0"/>
                        </a:spcAft>
                        <a:buClr>
                          <a:schemeClr val="dk1"/>
                        </a:buClr>
                        <a:buSzPts val="1100"/>
                        <a:buFont typeface="Arial"/>
                        <a:buNone/>
                      </a:pPr>
                      <a:r>
                        <a:rPr lang="en" sz="1000"/>
                        <a:t>(ScienceDirect, 2021)</a:t>
                      </a:r>
                      <a:endParaRPr sz="1000"/>
                    </a:p>
                    <a:p>
                      <a:pPr indent="0" lvl="0" marL="0" rtl="0" algn="l">
                        <a:spcBef>
                          <a:spcPts val="0"/>
                        </a:spcBef>
                        <a:spcAft>
                          <a:spcPts val="0"/>
                        </a:spcAft>
                        <a:buNone/>
                      </a:pPr>
                      <a:r>
                        <a:t/>
                      </a:r>
                      <a:endParaRPr sz="1000"/>
                    </a:p>
                  </a:txBody>
                  <a:tcPr marT="34300" marB="34300" marR="91450" marL="91450"/>
                </a:tc>
                <a:tc>
                  <a:txBody>
                    <a:bodyPr/>
                    <a:lstStyle/>
                    <a:p>
                      <a:pPr indent="0" lvl="0" marL="0" rtl="0" algn="l">
                        <a:spcBef>
                          <a:spcPts val="0"/>
                        </a:spcBef>
                        <a:spcAft>
                          <a:spcPts val="0"/>
                        </a:spcAft>
                        <a:buNone/>
                      </a:pPr>
                      <a:r>
                        <a:rPr lang="en" sz="1000" u="sng">
                          <a:solidFill>
                            <a:schemeClr val="hlink"/>
                          </a:solidFill>
                          <a:hlinkClick r:id="rId3"/>
                        </a:rPr>
                        <a:t>https://www.sciencedirect.com/science/article/pii/S0168169920302301</a:t>
                      </a:r>
                      <a:endParaRPr sz="1000"/>
                    </a:p>
                  </a:txBody>
                  <a:tcPr marT="34300" marB="34300" marR="91450" marL="91450"/>
                </a:tc>
                <a:tc>
                  <a:txBody>
                    <a:bodyPr/>
                    <a:lstStyle/>
                    <a:p>
                      <a:pPr indent="-120650" lvl="0" marL="114300" rtl="0" algn="l">
                        <a:spcBef>
                          <a:spcPts val="0"/>
                        </a:spcBef>
                        <a:spcAft>
                          <a:spcPts val="0"/>
                        </a:spcAft>
                        <a:buClr>
                          <a:schemeClr val="dk1"/>
                        </a:buClr>
                        <a:buSzPts val="1000"/>
                        <a:buChar char="●"/>
                      </a:pPr>
                      <a:r>
                        <a:rPr lang="en" sz="1000"/>
                        <a:t>The dataset includes features like rainfall, pesticide used, yield production of specific year, average temperature, etc.</a:t>
                      </a:r>
                      <a:endParaRPr sz="1000"/>
                    </a:p>
                    <a:p>
                      <a:pPr indent="-120650" lvl="0" marL="114300" rtl="0" algn="l">
                        <a:spcBef>
                          <a:spcPts val="0"/>
                        </a:spcBef>
                        <a:spcAft>
                          <a:spcPts val="0"/>
                        </a:spcAft>
                        <a:buClr>
                          <a:schemeClr val="dk1"/>
                        </a:buClr>
                        <a:buSzPts val="1000"/>
                        <a:buChar char="●"/>
                      </a:pPr>
                      <a:r>
                        <a:rPr lang="en" sz="1000"/>
                        <a:t>From the comparative analysis performed, it is pretty clear that the Decision Tree Regressor was the best approach for the given dataset with an accuracy of 96%.</a:t>
                      </a:r>
                      <a:endParaRPr sz="1000"/>
                    </a:p>
                  </a:txBody>
                  <a:tcPr marT="34300" marB="34300" marR="91450" marL="91450"/>
                </a:tc>
                <a:tc>
                  <a:txBody>
                    <a:bodyPr/>
                    <a:lstStyle/>
                    <a:p>
                      <a:pPr indent="-120650" lvl="0" marL="228600" rtl="0" algn="l">
                        <a:spcBef>
                          <a:spcPts val="0"/>
                        </a:spcBef>
                        <a:spcAft>
                          <a:spcPts val="0"/>
                        </a:spcAft>
                        <a:buClr>
                          <a:schemeClr val="dk1"/>
                        </a:buClr>
                        <a:buSzPts val="1000"/>
                        <a:buChar char="●"/>
                      </a:pPr>
                      <a:r>
                        <a:rPr lang="en" sz="1000"/>
                        <a:t>The research work does not consider major factors like soil, humidity, ph values, etc.</a:t>
                      </a:r>
                      <a:endParaRPr sz="1000"/>
                    </a:p>
                    <a:p>
                      <a:pPr indent="-120650" lvl="0" marL="228600" rtl="0" algn="l">
                        <a:spcBef>
                          <a:spcPts val="0"/>
                        </a:spcBef>
                        <a:spcAft>
                          <a:spcPts val="0"/>
                        </a:spcAft>
                        <a:buClr>
                          <a:schemeClr val="dk1"/>
                        </a:buClr>
                        <a:buSzPts val="1000"/>
                        <a:buChar char="●"/>
                      </a:pPr>
                      <a:r>
                        <a:rPr lang="en" sz="1000"/>
                        <a:t>The research work also does not factor the land under cultivation in attempt to generalise the result to the whole country which might give wrong results since the climate change could be vast over the country affecting crop production.</a:t>
                      </a:r>
                      <a:endParaRPr sz="1000"/>
                    </a:p>
                  </a:txBody>
                  <a:tcPr marT="34300" marB="34300" marR="91450" marL="0"/>
                </a:tc>
              </a:tr>
              <a:tr h="1807950">
                <a:tc>
                  <a:txBody>
                    <a:bodyPr/>
                    <a:lstStyle/>
                    <a:p>
                      <a:pPr indent="0" lvl="0" marL="0" rtl="0" algn="l">
                        <a:spcBef>
                          <a:spcPts val="0"/>
                        </a:spcBef>
                        <a:spcAft>
                          <a:spcPts val="0"/>
                        </a:spcAft>
                        <a:buNone/>
                      </a:pPr>
                      <a:r>
                        <a:rPr lang="en" sz="1000"/>
                        <a:t>02</a:t>
                      </a:r>
                      <a:endParaRPr sz="1000"/>
                    </a:p>
                  </a:txBody>
                  <a:tcPr marT="34300" marB="34300" marR="91450" marL="91450"/>
                </a:tc>
                <a:tc>
                  <a:txBody>
                    <a:bodyPr/>
                    <a:lstStyle/>
                    <a:p>
                      <a:pPr indent="0" lvl="0" marL="0" rtl="0" algn="l">
                        <a:spcBef>
                          <a:spcPts val="0"/>
                        </a:spcBef>
                        <a:spcAft>
                          <a:spcPts val="0"/>
                        </a:spcAft>
                        <a:buNone/>
                      </a:pPr>
                      <a:r>
                        <a:rPr lang="en" sz="1000"/>
                        <a:t>Benny Antony</a:t>
                      </a:r>
                      <a:endParaRPr sz="1000"/>
                    </a:p>
                  </a:txBody>
                  <a:tcPr marT="34300" marB="34300" marR="91450" marL="91450"/>
                </a:tc>
                <a:tc>
                  <a:txBody>
                    <a:bodyPr/>
                    <a:lstStyle/>
                    <a:p>
                      <a:pPr indent="0" lvl="0" marL="0" rtl="0" algn="l">
                        <a:spcBef>
                          <a:spcPts val="0"/>
                        </a:spcBef>
                        <a:spcAft>
                          <a:spcPts val="0"/>
                        </a:spcAft>
                        <a:buNone/>
                      </a:pPr>
                      <a:r>
                        <a:rPr lang="en" sz="1000"/>
                        <a:t>Prediction of the production of crops with respect to rainfall (ScienceDirect, 2021)</a:t>
                      </a:r>
                      <a:endParaRPr sz="1000"/>
                    </a:p>
                  </a:txBody>
                  <a:tcPr marT="34300" marB="34300" marR="91450" marL="91450"/>
                </a:tc>
                <a:tc>
                  <a:txBody>
                    <a:bodyPr/>
                    <a:lstStyle/>
                    <a:p>
                      <a:pPr indent="0" lvl="0" marL="0" rtl="0" algn="l">
                        <a:spcBef>
                          <a:spcPts val="0"/>
                        </a:spcBef>
                        <a:spcAft>
                          <a:spcPts val="0"/>
                        </a:spcAft>
                        <a:buNone/>
                      </a:pPr>
                      <a:r>
                        <a:rPr lang="en" sz="1000" u="sng">
                          <a:solidFill>
                            <a:schemeClr val="hlink"/>
                          </a:solidFill>
                          <a:hlinkClick r:id="rId4"/>
                        </a:rPr>
                        <a:t>https://www.sciencedirect.com/science/article/abs/pii/S001393512100918X</a:t>
                      </a:r>
                      <a:endParaRPr sz="1000"/>
                    </a:p>
                  </a:txBody>
                  <a:tcPr marT="34300" marB="34300" marR="91450" marL="91450"/>
                </a:tc>
                <a:tc>
                  <a:txBody>
                    <a:bodyPr/>
                    <a:lstStyle/>
                    <a:p>
                      <a:pPr indent="-120650" lvl="0" marL="114300" rtl="0" algn="l">
                        <a:spcBef>
                          <a:spcPts val="0"/>
                        </a:spcBef>
                        <a:spcAft>
                          <a:spcPts val="0"/>
                        </a:spcAft>
                        <a:buSzPts val="1000"/>
                        <a:buChar char="●"/>
                      </a:pPr>
                      <a:r>
                        <a:rPr lang="en" sz="1000"/>
                        <a:t>According to the comparative analysis done in the research paper, decision tree, random forest and XGboost appear to be the best fitting machine learning algorithms for all the datasets each having slight differences in their MAE.</a:t>
                      </a:r>
                      <a:endParaRPr sz="1000"/>
                    </a:p>
                    <a:p>
                      <a:pPr indent="-120650" lvl="0" marL="114300" rtl="0" algn="l">
                        <a:spcBef>
                          <a:spcPts val="0"/>
                        </a:spcBef>
                        <a:spcAft>
                          <a:spcPts val="0"/>
                        </a:spcAft>
                        <a:buSzPts val="1000"/>
                        <a:buChar char="●"/>
                      </a:pPr>
                      <a:r>
                        <a:rPr lang="en" sz="1000"/>
                        <a:t>This research work only focuses on measuring the impact of rainfall on various crops in various states. </a:t>
                      </a:r>
                      <a:endParaRPr sz="1000"/>
                    </a:p>
                    <a:p>
                      <a:pPr indent="-120650" lvl="0" marL="114300" rtl="0" algn="l">
                        <a:spcBef>
                          <a:spcPts val="0"/>
                        </a:spcBef>
                        <a:spcAft>
                          <a:spcPts val="0"/>
                        </a:spcAft>
                        <a:buSzPts val="1000"/>
                        <a:buChar char="●"/>
                      </a:pPr>
                      <a:r>
                        <a:rPr lang="en" sz="1000"/>
                        <a:t>Support Vector Machine seems to have the highest MAE in all the individual cases.</a:t>
                      </a:r>
                      <a:endParaRPr sz="1000"/>
                    </a:p>
                  </a:txBody>
                  <a:tcPr marT="34300" marB="34300" marR="91450" marL="91450"/>
                </a:tc>
                <a:tc>
                  <a:txBody>
                    <a:bodyPr/>
                    <a:lstStyle/>
                    <a:p>
                      <a:pPr indent="-177800" lvl="0" marL="171450" marR="0" rtl="0" algn="l">
                        <a:spcBef>
                          <a:spcPts val="0"/>
                        </a:spcBef>
                        <a:spcAft>
                          <a:spcPts val="0"/>
                        </a:spcAft>
                        <a:buSzPts val="1000"/>
                        <a:buChar char="●"/>
                      </a:pPr>
                      <a:r>
                        <a:rPr lang="en" sz="1000"/>
                        <a:t>The research work only considers the impact of rain on the crops and not the other factors like the soil, temperature, humidity, etc.</a:t>
                      </a:r>
                      <a:endParaRPr sz="1000"/>
                    </a:p>
                    <a:p>
                      <a:pPr indent="-177800" lvl="0" marL="171450" marR="0" rtl="0" algn="l">
                        <a:spcBef>
                          <a:spcPts val="0"/>
                        </a:spcBef>
                        <a:spcAft>
                          <a:spcPts val="0"/>
                        </a:spcAft>
                        <a:buSzPts val="1000"/>
                        <a:buChar char="●"/>
                      </a:pPr>
                      <a:r>
                        <a:rPr lang="en" sz="1000"/>
                        <a:t>Production/Area is measured for individual crops and states which does not render the relationship between the climate or state and the crops. Hence, it cannot be determined which crops are more or less suitable for which environment.</a:t>
                      </a:r>
                      <a:endParaRPr sz="1000"/>
                    </a:p>
                  </a:txBody>
                  <a:tcPr marT="34300" marB="34300"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628650" y="73025"/>
            <a:ext cx="3201600" cy="627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Literature Survey</a:t>
            </a:r>
            <a:endParaRPr/>
          </a:p>
        </p:txBody>
      </p:sp>
      <p:sp>
        <p:nvSpPr>
          <p:cNvPr id="175" name="Google Shape;175;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76" name="Google Shape;176;p23"/>
          <p:cNvGraphicFramePr/>
          <p:nvPr/>
        </p:nvGraphicFramePr>
        <p:xfrm>
          <a:off x="351083" y="746403"/>
          <a:ext cx="3000000" cy="3000000"/>
        </p:xfrm>
        <a:graphic>
          <a:graphicData uri="http://schemas.openxmlformats.org/drawingml/2006/table">
            <a:tbl>
              <a:tblPr bandRow="1" firstRow="1">
                <a:noFill/>
                <a:tableStyleId>{C3F482B0-92A0-469C-AB5A-D8AEB909BB3A}</a:tableStyleId>
              </a:tblPr>
              <a:tblGrid>
                <a:gridCol w="427425"/>
                <a:gridCol w="1050500"/>
                <a:gridCol w="1107550"/>
                <a:gridCol w="1313275"/>
                <a:gridCol w="2129475"/>
                <a:gridCol w="2413600"/>
              </a:tblGrid>
              <a:tr h="487800">
                <a:tc>
                  <a:txBody>
                    <a:bodyPr/>
                    <a:lstStyle/>
                    <a:p>
                      <a:pPr indent="0" lvl="0" marL="0" marR="0" rtl="0" algn="l">
                        <a:spcBef>
                          <a:spcPts val="0"/>
                        </a:spcBef>
                        <a:spcAft>
                          <a:spcPts val="0"/>
                        </a:spcAft>
                        <a:buNone/>
                      </a:pPr>
                      <a:r>
                        <a:rPr lang="en" sz="1200"/>
                        <a:t>Sr.</a:t>
                      </a:r>
                      <a:endParaRPr sz="1200"/>
                    </a:p>
                    <a:p>
                      <a:pPr indent="0" lvl="0" marL="0" marR="0" rtl="0" algn="l">
                        <a:spcBef>
                          <a:spcPts val="0"/>
                        </a:spcBef>
                        <a:spcAft>
                          <a:spcPts val="0"/>
                        </a:spcAft>
                        <a:buNone/>
                      </a:pPr>
                      <a:r>
                        <a:rPr lang="en" sz="1200"/>
                        <a:t>No.</a:t>
                      </a:r>
                      <a:endParaRPr sz="1200"/>
                    </a:p>
                  </a:txBody>
                  <a:tcPr marT="34300" marB="34300" marR="91450" marL="91450"/>
                </a:tc>
                <a:tc>
                  <a:txBody>
                    <a:bodyPr/>
                    <a:lstStyle/>
                    <a:p>
                      <a:pPr indent="0" lvl="0" marL="0" marR="0" rtl="0" algn="l">
                        <a:spcBef>
                          <a:spcPts val="0"/>
                        </a:spcBef>
                        <a:spcAft>
                          <a:spcPts val="0"/>
                        </a:spcAft>
                        <a:buNone/>
                      </a:pPr>
                      <a:r>
                        <a:rPr lang="en" sz="1200"/>
                        <a:t>Authors</a:t>
                      </a:r>
                      <a:endParaRPr sz="1200"/>
                    </a:p>
                  </a:txBody>
                  <a:tcPr marT="34300" marB="34300" marR="91450" marL="91450"/>
                </a:tc>
                <a:tc>
                  <a:txBody>
                    <a:bodyPr/>
                    <a:lstStyle/>
                    <a:p>
                      <a:pPr indent="0" lvl="0" marL="0" marR="0" rtl="0" algn="l">
                        <a:spcBef>
                          <a:spcPts val="0"/>
                        </a:spcBef>
                        <a:spcAft>
                          <a:spcPts val="0"/>
                        </a:spcAft>
                        <a:buNone/>
                      </a:pPr>
                      <a:r>
                        <a:rPr lang="en" sz="1200"/>
                        <a:t>Title</a:t>
                      </a:r>
                      <a:endParaRPr sz="1200"/>
                    </a:p>
                  </a:txBody>
                  <a:tcPr marT="34300" marB="34300" marR="91450" marL="91450"/>
                </a:tc>
                <a:tc>
                  <a:txBody>
                    <a:bodyPr/>
                    <a:lstStyle/>
                    <a:p>
                      <a:pPr indent="0" lvl="0" marL="0" marR="0" rtl="0" algn="l">
                        <a:spcBef>
                          <a:spcPts val="0"/>
                        </a:spcBef>
                        <a:spcAft>
                          <a:spcPts val="0"/>
                        </a:spcAft>
                        <a:buNone/>
                      </a:pPr>
                      <a:r>
                        <a:rPr lang="en" sz="1200"/>
                        <a:t>Link</a:t>
                      </a:r>
                      <a:endParaRPr sz="1200"/>
                    </a:p>
                  </a:txBody>
                  <a:tcPr marT="34300" marB="34300" marR="91450" marL="91450"/>
                </a:tc>
                <a:tc>
                  <a:txBody>
                    <a:bodyPr/>
                    <a:lstStyle/>
                    <a:p>
                      <a:pPr indent="0" lvl="0" marL="0" marR="0" rtl="0" algn="l">
                        <a:spcBef>
                          <a:spcPts val="0"/>
                        </a:spcBef>
                        <a:spcAft>
                          <a:spcPts val="0"/>
                        </a:spcAft>
                        <a:buNone/>
                      </a:pPr>
                      <a:r>
                        <a:rPr lang="en" sz="1200"/>
                        <a:t>Takeaways</a:t>
                      </a:r>
                      <a:endParaRPr sz="1200"/>
                    </a:p>
                  </a:txBody>
                  <a:tcPr marT="34300" marB="34300" marR="91450" marL="91450"/>
                </a:tc>
                <a:tc>
                  <a:txBody>
                    <a:bodyPr/>
                    <a:lstStyle/>
                    <a:p>
                      <a:pPr indent="0" lvl="0" marL="0" marR="0" rtl="0" algn="l">
                        <a:spcBef>
                          <a:spcPts val="0"/>
                        </a:spcBef>
                        <a:spcAft>
                          <a:spcPts val="0"/>
                        </a:spcAft>
                        <a:buNone/>
                      </a:pPr>
                      <a:r>
                        <a:rPr lang="en" sz="1200"/>
                        <a:t>Research Gaps</a:t>
                      </a:r>
                      <a:endParaRPr sz="1200"/>
                    </a:p>
                  </a:txBody>
                  <a:tcPr marT="34300" marB="34300" marR="91450" marL="91450"/>
                </a:tc>
              </a:tr>
              <a:tr h="1633025">
                <a:tc>
                  <a:txBody>
                    <a:bodyPr/>
                    <a:lstStyle/>
                    <a:p>
                      <a:pPr indent="0" lvl="0" marL="0" marR="0" rtl="0" algn="l">
                        <a:spcBef>
                          <a:spcPts val="0"/>
                        </a:spcBef>
                        <a:spcAft>
                          <a:spcPts val="0"/>
                        </a:spcAft>
                        <a:buNone/>
                      </a:pPr>
                      <a:r>
                        <a:rPr lang="en" sz="1000"/>
                        <a:t>03</a:t>
                      </a:r>
                      <a:endParaRPr sz="1000"/>
                    </a:p>
                  </a:txBody>
                  <a:tcPr marT="34300" marB="34300" marR="91450" marL="91450"/>
                </a:tc>
                <a:tc>
                  <a:txBody>
                    <a:bodyPr/>
                    <a:lstStyle/>
                    <a:p>
                      <a:pPr indent="0" lvl="0" marL="0" rtl="0" algn="l">
                        <a:spcBef>
                          <a:spcPts val="0"/>
                        </a:spcBef>
                        <a:spcAft>
                          <a:spcPts val="0"/>
                        </a:spcAft>
                        <a:buClr>
                          <a:schemeClr val="dk1"/>
                        </a:buClr>
                        <a:buSzPts val="1100"/>
                        <a:buFont typeface="Arial"/>
                        <a:buNone/>
                      </a:pPr>
                      <a:r>
                        <a:rPr lang="en" sz="1000"/>
                        <a:t>C.G. Anupama, C. Lakshmi</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000"/>
                    </a:p>
                  </a:txBody>
                  <a:tcPr marT="34300" marB="34300" marR="91450" marL="91450"/>
                </a:tc>
                <a:tc>
                  <a:txBody>
                    <a:bodyPr/>
                    <a:lstStyle/>
                    <a:p>
                      <a:pPr indent="0" lvl="0" marL="0" rtl="0" algn="l">
                        <a:spcBef>
                          <a:spcPts val="0"/>
                        </a:spcBef>
                        <a:spcAft>
                          <a:spcPts val="0"/>
                        </a:spcAft>
                        <a:buClr>
                          <a:schemeClr val="dk1"/>
                        </a:buClr>
                        <a:buSzPts val="1100"/>
                        <a:buFont typeface="Arial"/>
                        <a:buNone/>
                      </a:pPr>
                      <a:r>
                        <a:rPr lang="en" sz="1000"/>
                        <a:t>A comprehensive review on the crop prediction algorithms</a:t>
                      </a:r>
                      <a:endParaRPr sz="1000"/>
                    </a:p>
                    <a:p>
                      <a:pPr indent="0" lvl="0" marL="0" rtl="0" algn="l">
                        <a:spcBef>
                          <a:spcPts val="0"/>
                        </a:spcBef>
                        <a:spcAft>
                          <a:spcPts val="0"/>
                        </a:spcAft>
                        <a:buClr>
                          <a:schemeClr val="dk1"/>
                        </a:buClr>
                        <a:buSzPts val="1100"/>
                        <a:buFont typeface="Arial"/>
                        <a:buNone/>
                      </a:pPr>
                      <a:r>
                        <a:rPr lang="en" sz="1000"/>
                        <a:t>(Science Direct, 2021)</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000"/>
                    </a:p>
                  </a:txBody>
                  <a:tcPr marT="34300" marB="34300" marR="91450" marL="91450"/>
                </a:tc>
                <a:tc>
                  <a:txBody>
                    <a:bodyPr/>
                    <a:lstStyle/>
                    <a:p>
                      <a:pPr indent="0" lvl="0" marL="0" rtl="0" algn="l">
                        <a:spcBef>
                          <a:spcPts val="0"/>
                        </a:spcBef>
                        <a:spcAft>
                          <a:spcPts val="0"/>
                        </a:spcAft>
                        <a:buNone/>
                      </a:pPr>
                      <a:r>
                        <a:rPr lang="en" sz="1000" u="sng">
                          <a:solidFill>
                            <a:schemeClr val="hlink"/>
                          </a:solidFill>
                          <a:hlinkClick r:id="rId3"/>
                        </a:rPr>
                        <a:t>https://www.sciencedirect.com/science/article/pii/S2214785321006404</a:t>
                      </a:r>
                      <a:endParaRPr sz="1000"/>
                    </a:p>
                  </a:txBody>
                  <a:tcPr marT="34300" marB="34300" marR="91450" marL="91450"/>
                </a:tc>
                <a:tc>
                  <a:txBody>
                    <a:bodyPr/>
                    <a:lstStyle/>
                    <a:p>
                      <a:pPr indent="-120650" lvl="0" marL="114300" rtl="0" algn="l">
                        <a:spcBef>
                          <a:spcPts val="0"/>
                        </a:spcBef>
                        <a:spcAft>
                          <a:spcPts val="0"/>
                        </a:spcAft>
                        <a:buClr>
                          <a:schemeClr val="dk1"/>
                        </a:buClr>
                        <a:buSzPts val="1000"/>
                        <a:buChar char="●"/>
                      </a:pPr>
                      <a:r>
                        <a:rPr lang="en" sz="1000"/>
                        <a:t>Clustering and Classification approaches are widely used for crop yield prediction models.</a:t>
                      </a:r>
                      <a:endParaRPr sz="1000"/>
                    </a:p>
                    <a:p>
                      <a:pPr indent="-120650" lvl="0" marL="114300" rtl="0" algn="l">
                        <a:spcBef>
                          <a:spcPts val="0"/>
                        </a:spcBef>
                        <a:spcAft>
                          <a:spcPts val="0"/>
                        </a:spcAft>
                        <a:buClr>
                          <a:schemeClr val="dk1"/>
                        </a:buClr>
                        <a:buSzPts val="1000"/>
                        <a:buChar char="●"/>
                      </a:pPr>
                      <a:r>
                        <a:rPr lang="en" sz="1000"/>
                        <a:t>Naive Bayes, Random Forest and Decision Trees are the most used machine learning approaches used in these projects.</a:t>
                      </a:r>
                      <a:endParaRPr sz="1000"/>
                    </a:p>
                    <a:p>
                      <a:pPr indent="-120650" lvl="0" marL="114300" rtl="0" algn="l">
                        <a:spcBef>
                          <a:spcPts val="0"/>
                        </a:spcBef>
                        <a:spcAft>
                          <a:spcPts val="0"/>
                        </a:spcAft>
                        <a:buClr>
                          <a:schemeClr val="dk1"/>
                        </a:buClr>
                        <a:buSzPts val="1000"/>
                        <a:buChar char="●"/>
                      </a:pPr>
                      <a:r>
                        <a:rPr lang="en" sz="1000"/>
                        <a:t>Most considered features in the datasets are rainfall, location, soil type, crops and area of land.</a:t>
                      </a:r>
                      <a:endParaRPr sz="1000"/>
                    </a:p>
                  </a:txBody>
                  <a:tcPr marT="34300" marB="34300" marR="91450" marL="91450"/>
                </a:tc>
                <a:tc>
                  <a:txBody>
                    <a:bodyPr/>
                    <a:lstStyle/>
                    <a:p>
                      <a:pPr indent="-120650" lvl="0" marL="171450" marR="0" rtl="0" algn="l">
                        <a:spcBef>
                          <a:spcPts val="0"/>
                        </a:spcBef>
                        <a:spcAft>
                          <a:spcPts val="0"/>
                        </a:spcAft>
                        <a:buSzPts val="1000"/>
                        <a:buChar char="●"/>
                      </a:pPr>
                      <a:r>
                        <a:rPr lang="en" sz="1000"/>
                        <a:t>The comparative analysis between different approaches and algorithms has not been performed. </a:t>
                      </a:r>
                      <a:endParaRPr sz="1000"/>
                    </a:p>
                    <a:p>
                      <a:pPr indent="-120650" lvl="0" marL="171450" marR="0" rtl="0" algn="l">
                        <a:spcBef>
                          <a:spcPts val="0"/>
                        </a:spcBef>
                        <a:spcAft>
                          <a:spcPts val="0"/>
                        </a:spcAft>
                        <a:buSzPts val="1000"/>
                        <a:buChar char="●"/>
                      </a:pPr>
                      <a:r>
                        <a:rPr lang="en" sz="1000"/>
                        <a:t>Most papers do no discuss or consider some important factors like Humidity, NPK values in soil, ph value of soil, etc. which can have major impact on the prediction outcome.</a:t>
                      </a:r>
                      <a:endParaRPr sz="1000"/>
                    </a:p>
                    <a:p>
                      <a:pPr indent="-57150" lvl="0" marL="171450" marR="0" rtl="0" algn="l">
                        <a:spcBef>
                          <a:spcPts val="0"/>
                        </a:spcBef>
                        <a:spcAft>
                          <a:spcPts val="0"/>
                        </a:spcAft>
                        <a:buNone/>
                      </a:pPr>
                      <a:r>
                        <a:t/>
                      </a:r>
                      <a:endParaRPr sz="1000"/>
                    </a:p>
                  </a:txBody>
                  <a:tcPr marT="34300" marB="34300" marR="91450" marL="0"/>
                </a:tc>
              </a:tr>
              <a:tr h="1807950">
                <a:tc>
                  <a:txBody>
                    <a:bodyPr/>
                    <a:lstStyle/>
                    <a:p>
                      <a:pPr indent="0" lvl="0" marL="0" rtl="0" algn="l">
                        <a:spcBef>
                          <a:spcPts val="0"/>
                        </a:spcBef>
                        <a:spcAft>
                          <a:spcPts val="0"/>
                        </a:spcAft>
                        <a:buNone/>
                      </a:pPr>
                      <a:r>
                        <a:rPr lang="en" sz="1000"/>
                        <a:t>04</a:t>
                      </a:r>
                      <a:endParaRPr sz="1000"/>
                    </a:p>
                  </a:txBody>
                  <a:tcPr marT="34300" marB="34300" marR="91450" marL="91450"/>
                </a:tc>
                <a:tc>
                  <a:txBody>
                    <a:bodyPr/>
                    <a:lstStyle/>
                    <a:p>
                      <a:pPr indent="0" lvl="0" marL="0" rtl="0" algn="l">
                        <a:spcBef>
                          <a:spcPts val="0"/>
                        </a:spcBef>
                        <a:spcAft>
                          <a:spcPts val="0"/>
                        </a:spcAft>
                        <a:buNone/>
                      </a:pPr>
                      <a:r>
                        <a:rPr lang="en" sz="1000"/>
                        <a:t>Anakha Venugopal, Aparna S, Jinsu Mani, Rima Mathew, Vinu Williams</a:t>
                      </a:r>
                      <a:endParaRPr sz="1000"/>
                    </a:p>
                  </a:txBody>
                  <a:tcPr marT="34300" marB="34300" marR="91450" marL="91450"/>
                </a:tc>
                <a:tc>
                  <a:txBody>
                    <a:bodyPr/>
                    <a:lstStyle/>
                    <a:p>
                      <a:pPr indent="0" lvl="0" marL="0" rtl="0" algn="l">
                        <a:spcBef>
                          <a:spcPts val="0"/>
                        </a:spcBef>
                        <a:spcAft>
                          <a:spcPts val="0"/>
                        </a:spcAft>
                        <a:buNone/>
                      </a:pPr>
                      <a:r>
                        <a:rPr lang="en" sz="1000"/>
                        <a:t>Crop Yield Prediction using Machine Learning Algorithm (IJERT, 2021)</a:t>
                      </a:r>
                      <a:endParaRPr sz="1000"/>
                    </a:p>
                    <a:p>
                      <a:pPr indent="0" lvl="0" marL="0" rtl="0" algn="l">
                        <a:spcBef>
                          <a:spcPts val="0"/>
                        </a:spcBef>
                        <a:spcAft>
                          <a:spcPts val="0"/>
                        </a:spcAft>
                        <a:buNone/>
                      </a:pPr>
                      <a:r>
                        <a:t/>
                      </a:r>
                      <a:endParaRPr sz="1000"/>
                    </a:p>
                  </a:txBody>
                  <a:tcPr marT="34300" marB="34300" marR="91450" marL="91450"/>
                </a:tc>
                <a:tc>
                  <a:txBody>
                    <a:bodyPr/>
                    <a:lstStyle/>
                    <a:p>
                      <a:pPr indent="0" lvl="0" marL="0" rtl="0" algn="l">
                        <a:spcBef>
                          <a:spcPts val="0"/>
                        </a:spcBef>
                        <a:spcAft>
                          <a:spcPts val="0"/>
                        </a:spcAft>
                        <a:buNone/>
                      </a:pPr>
                      <a:r>
                        <a:rPr lang="en" sz="1000" u="sng">
                          <a:solidFill>
                            <a:schemeClr val="hlink"/>
                          </a:solidFill>
                          <a:hlinkClick r:id="rId4"/>
                        </a:rPr>
                        <a:t>https://www.ijert.org/crop-yield-prediction-using-machine-learning-algorithms</a:t>
                      </a:r>
                      <a:endParaRPr sz="1000"/>
                    </a:p>
                  </a:txBody>
                  <a:tcPr marT="34300" marB="34300" marR="91450" marL="91450"/>
                </a:tc>
                <a:tc>
                  <a:txBody>
                    <a:bodyPr/>
                    <a:lstStyle/>
                    <a:p>
                      <a:pPr indent="-120650" lvl="0" marL="114300" rtl="0" algn="l">
                        <a:spcBef>
                          <a:spcPts val="0"/>
                        </a:spcBef>
                        <a:spcAft>
                          <a:spcPts val="0"/>
                        </a:spcAft>
                        <a:buClr>
                          <a:schemeClr val="dk1"/>
                        </a:buClr>
                        <a:buSzPts val="1000"/>
                        <a:buChar char="●"/>
                      </a:pPr>
                      <a:r>
                        <a:rPr lang="en" sz="1000"/>
                        <a:t>Based on the results, it can be determined that random forest algorithm was the best fit for the dataset with highest accuracy of 92.8%, followed by Naive Bayes with an accuracy of 91.5% and at last logistic regression with an accuracy of 87.8%</a:t>
                      </a:r>
                      <a:endParaRPr sz="1000"/>
                    </a:p>
                    <a:p>
                      <a:pPr indent="-120650" lvl="0" marL="114300" rtl="0" algn="l">
                        <a:spcBef>
                          <a:spcPts val="0"/>
                        </a:spcBef>
                        <a:spcAft>
                          <a:spcPts val="0"/>
                        </a:spcAft>
                        <a:buClr>
                          <a:schemeClr val="dk1"/>
                        </a:buClr>
                        <a:buSzPts val="1000"/>
                        <a:buChar char="●"/>
                      </a:pPr>
                      <a:r>
                        <a:rPr lang="en" sz="1000"/>
                        <a:t>Factors like wind speed, rainfall, humidity, temperature were considered for the training of the Machine Learning Model.</a:t>
                      </a:r>
                      <a:endParaRPr sz="1000"/>
                    </a:p>
                    <a:p>
                      <a:pPr indent="0" lvl="0" marL="457200" rtl="0" algn="l">
                        <a:spcBef>
                          <a:spcPts val="0"/>
                        </a:spcBef>
                        <a:spcAft>
                          <a:spcPts val="0"/>
                        </a:spcAft>
                        <a:buNone/>
                      </a:pPr>
                      <a:r>
                        <a:t/>
                      </a:r>
                      <a:endParaRPr sz="1000"/>
                    </a:p>
                  </a:txBody>
                  <a:tcPr marT="34300" marB="34300" marR="91450" marL="91450"/>
                </a:tc>
                <a:tc>
                  <a:txBody>
                    <a:bodyPr/>
                    <a:lstStyle/>
                    <a:p>
                      <a:pPr indent="-120650" lvl="0" marL="114300" marR="0" rtl="0" algn="l">
                        <a:spcBef>
                          <a:spcPts val="0"/>
                        </a:spcBef>
                        <a:spcAft>
                          <a:spcPts val="0"/>
                        </a:spcAft>
                        <a:buSzPts val="1000"/>
                        <a:buChar char="●"/>
                      </a:pPr>
                      <a:r>
                        <a:rPr lang="en" sz="1000"/>
                        <a:t>The soil data of a farmland has not been yet introduced as one of the features which will have significant impact on the final results of the prediction engine.</a:t>
                      </a:r>
                      <a:endParaRPr sz="1000"/>
                    </a:p>
                    <a:p>
                      <a:pPr indent="-120650" lvl="0" marL="114300" marR="0" rtl="0" algn="l">
                        <a:spcBef>
                          <a:spcPts val="0"/>
                        </a:spcBef>
                        <a:spcAft>
                          <a:spcPts val="0"/>
                        </a:spcAft>
                        <a:buSzPts val="1000"/>
                        <a:buChar char="●"/>
                      </a:pPr>
                      <a:r>
                        <a:rPr lang="en" sz="1000"/>
                        <a:t>A few other algorithms like Decision Trees and Support Vector Machine which could potentially have provided better results were not tested.</a:t>
                      </a:r>
                      <a:endParaRPr sz="1000"/>
                    </a:p>
                    <a:p>
                      <a:pPr indent="-120650" lvl="0" marL="114300" marR="0" rtl="0" algn="l">
                        <a:spcBef>
                          <a:spcPts val="0"/>
                        </a:spcBef>
                        <a:spcAft>
                          <a:spcPts val="0"/>
                        </a:spcAft>
                        <a:buSzPts val="1000"/>
                        <a:buChar char="●"/>
                      </a:pPr>
                      <a:r>
                        <a:rPr lang="en" sz="1000"/>
                        <a:t>The data was location dependent limiting the model predictions to the state of Kerala.</a:t>
                      </a:r>
                      <a:endParaRPr sz="1000"/>
                    </a:p>
                    <a:p>
                      <a:pPr indent="0" lvl="0" marL="457200" marR="0" rtl="0" algn="l">
                        <a:spcBef>
                          <a:spcPts val="0"/>
                        </a:spcBef>
                        <a:spcAft>
                          <a:spcPts val="0"/>
                        </a:spcAft>
                        <a:buNone/>
                      </a:pPr>
                      <a:r>
                        <a:t/>
                      </a:r>
                      <a:endParaRPr sz="1000"/>
                    </a:p>
                  </a:txBody>
                  <a:tcPr marT="34300" marB="34300" marR="91450" marL="91450"/>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628650" y="101500"/>
            <a:ext cx="6740700" cy="627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Literature Survey</a:t>
            </a:r>
            <a:endParaRPr/>
          </a:p>
        </p:txBody>
      </p:sp>
      <p:sp>
        <p:nvSpPr>
          <p:cNvPr id="182" name="Google Shape;182;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83" name="Google Shape;183;p24"/>
          <p:cNvGraphicFramePr/>
          <p:nvPr/>
        </p:nvGraphicFramePr>
        <p:xfrm>
          <a:off x="351096" y="729103"/>
          <a:ext cx="3000000" cy="3000000"/>
        </p:xfrm>
        <a:graphic>
          <a:graphicData uri="http://schemas.openxmlformats.org/drawingml/2006/table">
            <a:tbl>
              <a:tblPr bandRow="1" firstRow="1">
                <a:noFill/>
                <a:tableStyleId>{C3F482B0-92A0-469C-AB5A-D8AEB909BB3A}</a:tableStyleId>
              </a:tblPr>
              <a:tblGrid>
                <a:gridCol w="427425"/>
                <a:gridCol w="1050500"/>
                <a:gridCol w="1107550"/>
                <a:gridCol w="1313275"/>
                <a:gridCol w="2129475"/>
                <a:gridCol w="2413600"/>
              </a:tblGrid>
              <a:tr h="487800">
                <a:tc>
                  <a:txBody>
                    <a:bodyPr/>
                    <a:lstStyle/>
                    <a:p>
                      <a:pPr indent="0" lvl="0" marL="0" marR="0" rtl="0" algn="l">
                        <a:spcBef>
                          <a:spcPts val="0"/>
                        </a:spcBef>
                        <a:spcAft>
                          <a:spcPts val="0"/>
                        </a:spcAft>
                        <a:buNone/>
                      </a:pPr>
                      <a:r>
                        <a:rPr lang="en" sz="1200"/>
                        <a:t>Sr.</a:t>
                      </a:r>
                      <a:endParaRPr sz="1200"/>
                    </a:p>
                    <a:p>
                      <a:pPr indent="0" lvl="0" marL="0" marR="0" rtl="0" algn="l">
                        <a:spcBef>
                          <a:spcPts val="0"/>
                        </a:spcBef>
                        <a:spcAft>
                          <a:spcPts val="0"/>
                        </a:spcAft>
                        <a:buNone/>
                      </a:pPr>
                      <a:r>
                        <a:rPr lang="en" sz="1200"/>
                        <a:t>No.</a:t>
                      </a:r>
                      <a:endParaRPr sz="1200"/>
                    </a:p>
                  </a:txBody>
                  <a:tcPr marT="34300" marB="34300" marR="91450" marL="91450"/>
                </a:tc>
                <a:tc>
                  <a:txBody>
                    <a:bodyPr/>
                    <a:lstStyle/>
                    <a:p>
                      <a:pPr indent="0" lvl="0" marL="0" marR="0" rtl="0" algn="l">
                        <a:spcBef>
                          <a:spcPts val="0"/>
                        </a:spcBef>
                        <a:spcAft>
                          <a:spcPts val="0"/>
                        </a:spcAft>
                        <a:buNone/>
                      </a:pPr>
                      <a:r>
                        <a:rPr lang="en" sz="1200"/>
                        <a:t>Authors</a:t>
                      </a:r>
                      <a:endParaRPr sz="1200"/>
                    </a:p>
                  </a:txBody>
                  <a:tcPr marT="34300" marB="34300" marR="91450" marL="91450"/>
                </a:tc>
                <a:tc>
                  <a:txBody>
                    <a:bodyPr/>
                    <a:lstStyle/>
                    <a:p>
                      <a:pPr indent="0" lvl="0" marL="0" marR="0" rtl="0" algn="l">
                        <a:spcBef>
                          <a:spcPts val="0"/>
                        </a:spcBef>
                        <a:spcAft>
                          <a:spcPts val="0"/>
                        </a:spcAft>
                        <a:buNone/>
                      </a:pPr>
                      <a:r>
                        <a:rPr lang="en" sz="1200"/>
                        <a:t>Title</a:t>
                      </a:r>
                      <a:endParaRPr sz="1200"/>
                    </a:p>
                  </a:txBody>
                  <a:tcPr marT="34300" marB="34300" marR="91450" marL="91450"/>
                </a:tc>
                <a:tc>
                  <a:txBody>
                    <a:bodyPr/>
                    <a:lstStyle/>
                    <a:p>
                      <a:pPr indent="0" lvl="0" marL="0" marR="0" rtl="0" algn="l">
                        <a:spcBef>
                          <a:spcPts val="0"/>
                        </a:spcBef>
                        <a:spcAft>
                          <a:spcPts val="0"/>
                        </a:spcAft>
                        <a:buNone/>
                      </a:pPr>
                      <a:r>
                        <a:rPr lang="en" sz="1200"/>
                        <a:t>Link</a:t>
                      </a:r>
                      <a:endParaRPr sz="1200"/>
                    </a:p>
                  </a:txBody>
                  <a:tcPr marT="34300" marB="34300" marR="91450" marL="91450"/>
                </a:tc>
                <a:tc>
                  <a:txBody>
                    <a:bodyPr/>
                    <a:lstStyle/>
                    <a:p>
                      <a:pPr indent="0" lvl="0" marL="0" marR="0" rtl="0" algn="l">
                        <a:spcBef>
                          <a:spcPts val="0"/>
                        </a:spcBef>
                        <a:spcAft>
                          <a:spcPts val="0"/>
                        </a:spcAft>
                        <a:buNone/>
                      </a:pPr>
                      <a:r>
                        <a:rPr lang="en" sz="1200"/>
                        <a:t>Takeaways</a:t>
                      </a:r>
                      <a:endParaRPr sz="1200"/>
                    </a:p>
                  </a:txBody>
                  <a:tcPr marT="34300" marB="34300" marR="91450" marL="91450"/>
                </a:tc>
                <a:tc>
                  <a:txBody>
                    <a:bodyPr/>
                    <a:lstStyle/>
                    <a:p>
                      <a:pPr indent="0" lvl="0" marL="0" marR="0" rtl="0" algn="l">
                        <a:spcBef>
                          <a:spcPts val="0"/>
                        </a:spcBef>
                        <a:spcAft>
                          <a:spcPts val="0"/>
                        </a:spcAft>
                        <a:buNone/>
                      </a:pPr>
                      <a:r>
                        <a:rPr lang="en" sz="1200"/>
                        <a:t>Research Gaps</a:t>
                      </a:r>
                      <a:endParaRPr sz="1200"/>
                    </a:p>
                  </a:txBody>
                  <a:tcPr marT="34300" marB="34300" marR="91450" marL="91450"/>
                </a:tc>
              </a:tr>
              <a:tr h="1668375">
                <a:tc>
                  <a:txBody>
                    <a:bodyPr/>
                    <a:lstStyle/>
                    <a:p>
                      <a:pPr indent="0" lvl="0" marL="0" marR="0" rtl="0" algn="l">
                        <a:spcBef>
                          <a:spcPts val="0"/>
                        </a:spcBef>
                        <a:spcAft>
                          <a:spcPts val="0"/>
                        </a:spcAft>
                        <a:buNone/>
                      </a:pPr>
                      <a:r>
                        <a:rPr lang="en" sz="1000"/>
                        <a:t>05</a:t>
                      </a:r>
                      <a:endParaRPr sz="1000"/>
                    </a:p>
                  </a:txBody>
                  <a:tcPr marT="34300" marB="34300" marR="91450" marL="91450"/>
                </a:tc>
                <a:tc>
                  <a:txBody>
                    <a:bodyPr/>
                    <a:lstStyle/>
                    <a:p>
                      <a:pPr indent="0" lvl="0" marL="0" rtl="0" algn="l">
                        <a:spcBef>
                          <a:spcPts val="0"/>
                        </a:spcBef>
                        <a:spcAft>
                          <a:spcPts val="0"/>
                        </a:spcAft>
                        <a:buNone/>
                      </a:pPr>
                      <a:r>
                        <a:rPr lang="en" sz="1000"/>
                        <a:t>Kim Nari, Lee Yang-Won</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000"/>
                    </a:p>
                  </a:txBody>
                  <a:tcPr marT="34300" marB="34300" marR="91450" marL="91450"/>
                </a:tc>
                <a:tc>
                  <a:txBody>
                    <a:bodyPr/>
                    <a:lstStyle/>
                    <a:p>
                      <a:pPr indent="0" lvl="0" marL="0" rtl="0" algn="l">
                        <a:spcBef>
                          <a:spcPts val="0"/>
                        </a:spcBef>
                        <a:spcAft>
                          <a:spcPts val="0"/>
                        </a:spcAft>
                        <a:buClr>
                          <a:schemeClr val="dk1"/>
                        </a:buClr>
                        <a:buSzPts val="1100"/>
                        <a:buFont typeface="Arial"/>
                        <a:buNone/>
                      </a:pPr>
                      <a:r>
                        <a:rPr lang="en" sz="1000"/>
                        <a:t>Machine Learning Approaches to Corn Yield Estimation Using Satellite Images and Climate Data</a:t>
                      </a:r>
                      <a:endParaRPr sz="1000"/>
                    </a:p>
                    <a:p>
                      <a:pPr indent="0" lvl="0" marL="0" rtl="0" algn="l">
                        <a:spcBef>
                          <a:spcPts val="0"/>
                        </a:spcBef>
                        <a:spcAft>
                          <a:spcPts val="0"/>
                        </a:spcAft>
                        <a:buClr>
                          <a:schemeClr val="dk1"/>
                        </a:buClr>
                        <a:buSzPts val="1100"/>
                        <a:buFont typeface="Arial"/>
                        <a:buNone/>
                      </a:pPr>
                      <a:r>
                        <a:rPr lang="en" sz="1000"/>
                        <a:t>(Journal Paper)</a:t>
                      </a:r>
                      <a:endParaRPr sz="1000"/>
                    </a:p>
                  </a:txBody>
                  <a:tcPr marT="34300" marB="34300" marR="91450" marL="91450"/>
                </a:tc>
                <a:tc>
                  <a:txBody>
                    <a:bodyPr/>
                    <a:lstStyle/>
                    <a:p>
                      <a:pPr indent="0" lvl="0" marL="0" rtl="0" algn="l">
                        <a:spcBef>
                          <a:spcPts val="0"/>
                        </a:spcBef>
                        <a:spcAft>
                          <a:spcPts val="0"/>
                        </a:spcAft>
                        <a:buNone/>
                      </a:pPr>
                      <a:r>
                        <a:rPr lang="en" sz="1000" u="sng">
                          <a:solidFill>
                            <a:schemeClr val="hlink"/>
                          </a:solidFill>
                          <a:hlinkClick r:id="rId3"/>
                        </a:rPr>
                        <a:t>https://koreascience.kr/article/JAKO201625752504104.page</a:t>
                      </a:r>
                      <a:endParaRPr sz="1000"/>
                    </a:p>
                  </a:txBody>
                  <a:tcPr marT="34300" marB="34300" marR="91450" marL="91450"/>
                </a:tc>
                <a:tc>
                  <a:txBody>
                    <a:bodyPr/>
                    <a:lstStyle/>
                    <a:p>
                      <a:pPr indent="-120650" lvl="0" marL="114300" marR="175055" rtl="0" algn="l">
                        <a:spcBef>
                          <a:spcPts val="0"/>
                        </a:spcBef>
                        <a:spcAft>
                          <a:spcPts val="0"/>
                        </a:spcAft>
                        <a:buSzPts val="1000"/>
                        <a:buChar char="●"/>
                      </a:pPr>
                      <a:r>
                        <a:rPr lang="en" sz="1000"/>
                        <a:t>Remote sensing data has been widely used in the estimation of crop yields by employing statistical methods such as regression model.</a:t>
                      </a:r>
                      <a:endParaRPr sz="1000"/>
                    </a:p>
                    <a:p>
                      <a:pPr indent="-120650" lvl="0" marL="114300" marR="175055" rtl="0" algn="l">
                        <a:spcBef>
                          <a:spcPts val="0"/>
                        </a:spcBef>
                        <a:spcAft>
                          <a:spcPts val="0"/>
                        </a:spcAft>
                        <a:buSzPts val="1000"/>
                        <a:buChar char="●"/>
                      </a:pPr>
                      <a:r>
                        <a:rPr lang="en" sz="1000"/>
                        <a:t>Satellite images from MODIS is used and the climate reanalysis data is created by PRISM for the machine learning analyses.</a:t>
                      </a:r>
                      <a:endParaRPr sz="1000"/>
                    </a:p>
                  </a:txBody>
                  <a:tcPr marT="34300" marB="34300" marR="91450" marL="91450"/>
                </a:tc>
                <a:tc>
                  <a:txBody>
                    <a:bodyPr/>
                    <a:lstStyle/>
                    <a:p>
                      <a:pPr indent="0" lvl="0" marL="0" marR="0" rtl="0" algn="l">
                        <a:spcBef>
                          <a:spcPts val="0"/>
                        </a:spcBef>
                        <a:spcAft>
                          <a:spcPts val="0"/>
                        </a:spcAft>
                        <a:buNone/>
                      </a:pPr>
                      <a:r>
                        <a:rPr lang="en" sz="1000"/>
                        <a:t>The model is very complex with many parameters and shows a poor predictive performance by overreacting to minor fluctuations in dataset; which resulted overfitting problem.</a:t>
                      </a:r>
                      <a:endParaRPr sz="1000"/>
                    </a:p>
                  </a:txBody>
                  <a:tcPr marT="34300" marB="34300" marR="91450" marL="91450"/>
                </a:tc>
              </a:tr>
              <a:tr h="1937850">
                <a:tc>
                  <a:txBody>
                    <a:bodyPr/>
                    <a:lstStyle/>
                    <a:p>
                      <a:pPr indent="0" lvl="0" marL="0" rtl="0" algn="l">
                        <a:spcBef>
                          <a:spcPts val="0"/>
                        </a:spcBef>
                        <a:spcAft>
                          <a:spcPts val="0"/>
                        </a:spcAft>
                        <a:buNone/>
                      </a:pPr>
                      <a:r>
                        <a:rPr lang="en" sz="1000"/>
                        <a:t>06</a:t>
                      </a:r>
                      <a:endParaRPr sz="1000"/>
                    </a:p>
                  </a:txBody>
                  <a:tcPr marT="34300" marB="34300" marR="91450" marL="91450"/>
                </a:tc>
                <a:tc>
                  <a:txBody>
                    <a:bodyPr/>
                    <a:lstStyle/>
                    <a:p>
                      <a:pPr indent="0" lvl="0" marL="0" rtl="0" algn="l">
                        <a:spcBef>
                          <a:spcPts val="0"/>
                        </a:spcBef>
                        <a:spcAft>
                          <a:spcPts val="0"/>
                        </a:spcAft>
                        <a:buNone/>
                      </a:pPr>
                      <a:r>
                        <a:rPr lang="en" sz="1000"/>
                        <a:t>S Bharath, Yeshwanth S, Yashas B L, Vidyaranya R Javalagi</a:t>
                      </a:r>
                      <a:endParaRPr sz="1000"/>
                    </a:p>
                  </a:txBody>
                  <a:tcPr marT="34300" marB="34300" marR="91450" marL="91450"/>
                </a:tc>
                <a:tc>
                  <a:txBody>
                    <a:bodyPr/>
                    <a:lstStyle/>
                    <a:p>
                      <a:pPr indent="0" lvl="0" marL="0" rtl="0" algn="l">
                        <a:spcBef>
                          <a:spcPts val="0"/>
                        </a:spcBef>
                        <a:spcAft>
                          <a:spcPts val="0"/>
                        </a:spcAft>
                        <a:buNone/>
                      </a:pPr>
                      <a:r>
                        <a:rPr lang="en" sz="1000"/>
                        <a:t>Comparative Analysis of Machine Learning  Algorithms in The Study of Crop and Crop yield  Prediction</a:t>
                      </a:r>
                      <a:endParaRPr sz="1000"/>
                    </a:p>
                    <a:p>
                      <a:pPr indent="0" lvl="0" marL="0" rtl="0" algn="l">
                        <a:spcBef>
                          <a:spcPts val="0"/>
                        </a:spcBef>
                        <a:spcAft>
                          <a:spcPts val="0"/>
                        </a:spcAft>
                        <a:buNone/>
                      </a:pPr>
                      <a:r>
                        <a:rPr lang="en" sz="1000"/>
                        <a:t>(Journal Paper)</a:t>
                      </a:r>
                      <a:endParaRPr sz="1000"/>
                    </a:p>
                  </a:txBody>
                  <a:tcPr marT="34300" marB="34300" marR="91450" marL="91450"/>
                </a:tc>
                <a:tc>
                  <a:txBody>
                    <a:bodyPr/>
                    <a:lstStyle/>
                    <a:p>
                      <a:pPr indent="0" lvl="0" marL="0" rtl="0" algn="l">
                        <a:spcBef>
                          <a:spcPts val="0"/>
                        </a:spcBef>
                        <a:spcAft>
                          <a:spcPts val="0"/>
                        </a:spcAft>
                        <a:buNone/>
                      </a:pPr>
                      <a:r>
                        <a:rPr lang="en" sz="1000" u="sng">
                          <a:solidFill>
                            <a:schemeClr val="hlink"/>
                          </a:solidFill>
                          <a:hlinkClick r:id="rId4"/>
                        </a:rPr>
                        <a:t>https://www.ijert.org/research/comparative-analysis-of-machine-learning-algorithms-in-the-study-of-crop-and-crop-yield-prediction-IJERTCONV8IS14008.pdf</a:t>
                      </a:r>
                      <a:endParaRPr sz="1000"/>
                    </a:p>
                  </a:txBody>
                  <a:tcPr marT="34300" marB="34300" marR="91450" marL="91450"/>
                </a:tc>
                <a:tc>
                  <a:txBody>
                    <a:bodyPr/>
                    <a:lstStyle/>
                    <a:p>
                      <a:pPr indent="-120650" lvl="0" marL="114300" marR="0" rtl="0" algn="l">
                        <a:spcBef>
                          <a:spcPts val="0"/>
                        </a:spcBef>
                        <a:spcAft>
                          <a:spcPts val="0"/>
                        </a:spcAft>
                        <a:buSzPts val="1000"/>
                        <a:buChar char="●"/>
                      </a:pPr>
                      <a:r>
                        <a:rPr lang="en" sz="1000"/>
                        <a:t>Prediction of  crop and crop yield is done on the basis of input values  pertaining to rainfall, soil pH, temperature .</a:t>
                      </a:r>
                      <a:endParaRPr sz="1000"/>
                    </a:p>
                    <a:p>
                      <a:pPr indent="-120650" lvl="0" marL="114300" marR="0" rtl="0" algn="l">
                        <a:spcBef>
                          <a:spcPts val="0"/>
                        </a:spcBef>
                        <a:spcAft>
                          <a:spcPts val="0"/>
                        </a:spcAft>
                        <a:buSzPts val="1000"/>
                        <a:buChar char="●"/>
                      </a:pPr>
                      <a:r>
                        <a:rPr lang="en" sz="1000"/>
                        <a:t>This also  demonstrates comparative study of algorithms with the amount  of accuracy and r2 score they obtained and suggesting best  algorithm which could be implemented for predicting the crop  and yield respectively .</a:t>
                      </a:r>
                      <a:endParaRPr sz="1000"/>
                    </a:p>
                  </a:txBody>
                  <a:tcPr marT="34300" marB="34300" marR="91450" marL="91450"/>
                </a:tc>
                <a:tc>
                  <a:txBody>
                    <a:bodyPr/>
                    <a:lstStyle/>
                    <a:p>
                      <a:pPr indent="0" lvl="0" marL="0" marR="0" rtl="0" algn="l">
                        <a:spcBef>
                          <a:spcPts val="0"/>
                        </a:spcBef>
                        <a:spcAft>
                          <a:spcPts val="0"/>
                        </a:spcAft>
                        <a:buNone/>
                      </a:pPr>
                      <a:r>
                        <a:rPr lang="en" sz="1000"/>
                        <a:t>Major algorithm like ANN is not tested.</a:t>
                      </a:r>
                      <a:endParaRPr sz="1000"/>
                    </a:p>
                    <a:p>
                      <a:pPr indent="0" lvl="0" marL="0" marR="0" rtl="0" algn="l">
                        <a:spcBef>
                          <a:spcPts val="0"/>
                        </a:spcBef>
                        <a:spcAft>
                          <a:spcPts val="0"/>
                        </a:spcAft>
                        <a:buNone/>
                      </a:pPr>
                      <a:r>
                        <a:t/>
                      </a:r>
                      <a:endParaRPr sz="1000"/>
                    </a:p>
                  </a:txBody>
                  <a:tcPr marT="34300" marB="34300"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628650" y="149225"/>
            <a:ext cx="6740700" cy="627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Literature Survey</a:t>
            </a:r>
            <a:endParaRPr/>
          </a:p>
        </p:txBody>
      </p:sp>
      <p:sp>
        <p:nvSpPr>
          <p:cNvPr id="189" name="Google Shape;189;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90" name="Google Shape;190;p25"/>
          <p:cNvGraphicFramePr/>
          <p:nvPr/>
        </p:nvGraphicFramePr>
        <p:xfrm>
          <a:off x="351083" y="898803"/>
          <a:ext cx="3000000" cy="3000000"/>
        </p:xfrm>
        <a:graphic>
          <a:graphicData uri="http://schemas.openxmlformats.org/drawingml/2006/table">
            <a:tbl>
              <a:tblPr bandRow="1" firstRow="1">
                <a:noFill/>
                <a:tableStyleId>{C3F482B0-92A0-469C-AB5A-D8AEB909BB3A}</a:tableStyleId>
              </a:tblPr>
              <a:tblGrid>
                <a:gridCol w="427425"/>
                <a:gridCol w="1050500"/>
                <a:gridCol w="1107550"/>
                <a:gridCol w="1313275"/>
                <a:gridCol w="2129475"/>
                <a:gridCol w="2413600"/>
              </a:tblGrid>
              <a:tr h="487800">
                <a:tc>
                  <a:txBody>
                    <a:bodyPr/>
                    <a:lstStyle/>
                    <a:p>
                      <a:pPr indent="0" lvl="0" marL="0" marR="0" rtl="0" algn="l">
                        <a:spcBef>
                          <a:spcPts val="0"/>
                        </a:spcBef>
                        <a:spcAft>
                          <a:spcPts val="0"/>
                        </a:spcAft>
                        <a:buNone/>
                      </a:pPr>
                      <a:r>
                        <a:rPr lang="en" sz="1200"/>
                        <a:t>Sr.</a:t>
                      </a:r>
                      <a:endParaRPr sz="1200"/>
                    </a:p>
                    <a:p>
                      <a:pPr indent="0" lvl="0" marL="0" marR="0" rtl="0" algn="l">
                        <a:spcBef>
                          <a:spcPts val="0"/>
                        </a:spcBef>
                        <a:spcAft>
                          <a:spcPts val="0"/>
                        </a:spcAft>
                        <a:buNone/>
                      </a:pPr>
                      <a:r>
                        <a:rPr lang="en" sz="1200"/>
                        <a:t>No.</a:t>
                      </a:r>
                      <a:endParaRPr sz="1200"/>
                    </a:p>
                  </a:txBody>
                  <a:tcPr marT="34300" marB="34300" marR="91450" marL="91450"/>
                </a:tc>
                <a:tc>
                  <a:txBody>
                    <a:bodyPr/>
                    <a:lstStyle/>
                    <a:p>
                      <a:pPr indent="0" lvl="0" marL="0" marR="0" rtl="0" algn="l">
                        <a:spcBef>
                          <a:spcPts val="0"/>
                        </a:spcBef>
                        <a:spcAft>
                          <a:spcPts val="0"/>
                        </a:spcAft>
                        <a:buNone/>
                      </a:pPr>
                      <a:r>
                        <a:rPr lang="en" sz="1200"/>
                        <a:t>Authors</a:t>
                      </a:r>
                      <a:endParaRPr sz="1200"/>
                    </a:p>
                  </a:txBody>
                  <a:tcPr marT="34300" marB="34300" marR="91450" marL="91450"/>
                </a:tc>
                <a:tc>
                  <a:txBody>
                    <a:bodyPr/>
                    <a:lstStyle/>
                    <a:p>
                      <a:pPr indent="0" lvl="0" marL="0" marR="0" rtl="0" algn="l">
                        <a:spcBef>
                          <a:spcPts val="0"/>
                        </a:spcBef>
                        <a:spcAft>
                          <a:spcPts val="0"/>
                        </a:spcAft>
                        <a:buNone/>
                      </a:pPr>
                      <a:r>
                        <a:rPr lang="en" sz="1200"/>
                        <a:t>Title</a:t>
                      </a:r>
                      <a:endParaRPr sz="1200"/>
                    </a:p>
                  </a:txBody>
                  <a:tcPr marT="34300" marB="34300" marR="91450" marL="91450"/>
                </a:tc>
                <a:tc>
                  <a:txBody>
                    <a:bodyPr/>
                    <a:lstStyle/>
                    <a:p>
                      <a:pPr indent="0" lvl="0" marL="0" marR="0" rtl="0" algn="l">
                        <a:spcBef>
                          <a:spcPts val="0"/>
                        </a:spcBef>
                        <a:spcAft>
                          <a:spcPts val="0"/>
                        </a:spcAft>
                        <a:buNone/>
                      </a:pPr>
                      <a:r>
                        <a:rPr lang="en" sz="1200"/>
                        <a:t>Link</a:t>
                      </a:r>
                      <a:endParaRPr sz="1200"/>
                    </a:p>
                  </a:txBody>
                  <a:tcPr marT="34300" marB="34300" marR="91450" marL="91450"/>
                </a:tc>
                <a:tc>
                  <a:txBody>
                    <a:bodyPr/>
                    <a:lstStyle/>
                    <a:p>
                      <a:pPr indent="0" lvl="0" marL="0" marR="0" rtl="0" algn="l">
                        <a:spcBef>
                          <a:spcPts val="0"/>
                        </a:spcBef>
                        <a:spcAft>
                          <a:spcPts val="0"/>
                        </a:spcAft>
                        <a:buNone/>
                      </a:pPr>
                      <a:r>
                        <a:rPr lang="en" sz="1200"/>
                        <a:t>Takeaways</a:t>
                      </a:r>
                      <a:endParaRPr sz="1200"/>
                    </a:p>
                  </a:txBody>
                  <a:tcPr marT="34300" marB="34300" marR="91450" marL="91450"/>
                </a:tc>
                <a:tc>
                  <a:txBody>
                    <a:bodyPr/>
                    <a:lstStyle/>
                    <a:p>
                      <a:pPr indent="0" lvl="0" marL="0" marR="0" rtl="0" algn="l">
                        <a:spcBef>
                          <a:spcPts val="0"/>
                        </a:spcBef>
                        <a:spcAft>
                          <a:spcPts val="0"/>
                        </a:spcAft>
                        <a:buNone/>
                      </a:pPr>
                      <a:r>
                        <a:rPr lang="en" sz="1200"/>
                        <a:t>Research Gaps</a:t>
                      </a:r>
                      <a:endParaRPr sz="1200"/>
                    </a:p>
                  </a:txBody>
                  <a:tcPr marT="34300" marB="34300" marR="91450" marL="91450"/>
                </a:tc>
              </a:tr>
              <a:tr h="1633025">
                <a:tc>
                  <a:txBody>
                    <a:bodyPr/>
                    <a:lstStyle/>
                    <a:p>
                      <a:pPr indent="0" lvl="0" marL="0" marR="0" rtl="0" algn="l">
                        <a:spcBef>
                          <a:spcPts val="0"/>
                        </a:spcBef>
                        <a:spcAft>
                          <a:spcPts val="0"/>
                        </a:spcAft>
                        <a:buNone/>
                      </a:pPr>
                      <a:r>
                        <a:rPr lang="en" sz="1000"/>
                        <a:t>07</a:t>
                      </a:r>
                      <a:endParaRPr sz="1000"/>
                    </a:p>
                  </a:txBody>
                  <a:tcPr marT="34300" marB="34300" marR="91450" marL="91450"/>
                </a:tc>
                <a:tc>
                  <a:txBody>
                    <a:bodyPr/>
                    <a:lstStyle/>
                    <a:p>
                      <a:pPr indent="0" lvl="0" marL="0" rtl="0" algn="l">
                        <a:spcBef>
                          <a:spcPts val="0"/>
                        </a:spcBef>
                        <a:spcAft>
                          <a:spcPts val="0"/>
                        </a:spcAft>
                        <a:buNone/>
                      </a:pPr>
                      <a:r>
                        <a:rPr lang="en" sz="1000"/>
                        <a:t>Fatin Farhan Haque, Ahmed Abdelgawad, Venkata Prasanth Yanambaka, Kumar Yelamarthi </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000"/>
                    </a:p>
                  </a:txBody>
                  <a:tcPr marT="34300" marB="34300" marR="91450" marL="91450"/>
                </a:tc>
                <a:tc>
                  <a:txBody>
                    <a:bodyPr/>
                    <a:lstStyle/>
                    <a:p>
                      <a:pPr indent="0" lvl="0" marL="0" rtl="0" algn="l">
                        <a:spcBef>
                          <a:spcPts val="0"/>
                        </a:spcBef>
                        <a:spcAft>
                          <a:spcPts val="0"/>
                        </a:spcAft>
                        <a:buClr>
                          <a:schemeClr val="dk1"/>
                        </a:buClr>
                        <a:buSzPts val="1100"/>
                        <a:buFont typeface="Arial"/>
                        <a:buNone/>
                      </a:pPr>
                      <a:r>
                        <a:rPr lang="en" sz="1000"/>
                        <a:t>Crop Yield Analysis Using Machine Learning Algorithms</a:t>
                      </a:r>
                      <a:endParaRPr sz="1000"/>
                    </a:p>
                    <a:p>
                      <a:pPr indent="0" lvl="0" marL="0" rtl="0" algn="l">
                        <a:spcBef>
                          <a:spcPts val="0"/>
                        </a:spcBef>
                        <a:spcAft>
                          <a:spcPts val="0"/>
                        </a:spcAft>
                        <a:buClr>
                          <a:schemeClr val="dk1"/>
                        </a:buClr>
                        <a:buSzPts val="1100"/>
                        <a:buFont typeface="Arial"/>
                        <a:buNone/>
                      </a:pPr>
                      <a:r>
                        <a:rPr lang="en" sz="1000"/>
                        <a:t>(Conference Paper)</a:t>
                      </a:r>
                      <a:endParaRPr sz="1000"/>
                    </a:p>
                  </a:txBody>
                  <a:tcPr marT="34300" marB="34300" marR="91450" marL="91450"/>
                </a:tc>
                <a:tc>
                  <a:txBody>
                    <a:bodyPr/>
                    <a:lstStyle/>
                    <a:p>
                      <a:pPr indent="0" lvl="0" marL="0" rtl="0" algn="l">
                        <a:spcBef>
                          <a:spcPts val="0"/>
                        </a:spcBef>
                        <a:spcAft>
                          <a:spcPts val="0"/>
                        </a:spcAft>
                        <a:buNone/>
                      </a:pPr>
                      <a:r>
                        <a:rPr lang="en" sz="1000"/>
                        <a:t>https://ieeexplore.ieee.org/abstract/document/9221459</a:t>
                      </a:r>
                      <a:endParaRPr sz="1000"/>
                    </a:p>
                  </a:txBody>
                  <a:tcPr marT="34300" marB="34300" marR="91450" marL="91450"/>
                </a:tc>
                <a:tc>
                  <a:txBody>
                    <a:bodyPr/>
                    <a:lstStyle/>
                    <a:p>
                      <a:pPr indent="-177800" lvl="0" marL="171450" marR="0" rtl="0" algn="l">
                        <a:spcBef>
                          <a:spcPts val="0"/>
                        </a:spcBef>
                        <a:spcAft>
                          <a:spcPts val="0"/>
                        </a:spcAft>
                        <a:buSzPts val="1000"/>
                        <a:buChar char="●"/>
                      </a:pPr>
                      <a:r>
                        <a:rPr lang="en" sz="1000"/>
                        <a:t>In this paper, two different ML algorithms are used and that is Support Vector Regression(SVR) and Linear Regression.</a:t>
                      </a:r>
                      <a:endParaRPr sz="1000"/>
                    </a:p>
                    <a:p>
                      <a:pPr indent="-177800" lvl="0" marL="171450" marR="0" rtl="0" algn="l">
                        <a:spcBef>
                          <a:spcPts val="0"/>
                        </a:spcBef>
                        <a:spcAft>
                          <a:spcPts val="0"/>
                        </a:spcAft>
                        <a:buSzPts val="1000"/>
                        <a:buChar char="●"/>
                      </a:pPr>
                      <a:r>
                        <a:rPr lang="en" sz="1000"/>
                        <a:t>The error rate was measured with the help of Mean Square Error (MSE) and Coefficient of Determination (R 2).</a:t>
                      </a:r>
                      <a:endParaRPr sz="1000"/>
                    </a:p>
                  </a:txBody>
                  <a:tcPr marT="34300" marB="34300" marR="91450" marL="91450"/>
                </a:tc>
                <a:tc>
                  <a:txBody>
                    <a:bodyPr/>
                    <a:lstStyle/>
                    <a:p>
                      <a:pPr indent="0" lvl="0" marL="0" marR="0" rtl="0" algn="l">
                        <a:spcBef>
                          <a:spcPts val="0"/>
                        </a:spcBef>
                        <a:spcAft>
                          <a:spcPts val="0"/>
                        </a:spcAft>
                        <a:buNone/>
                      </a:pPr>
                      <a:r>
                        <a:rPr lang="en" sz="1000"/>
                        <a:t>The paper does not include comparative analysis of the algorithm with other major prediction algorithms.</a:t>
                      </a:r>
                      <a:endParaRPr sz="1000"/>
                    </a:p>
                  </a:txBody>
                  <a:tcPr marT="34300" marB="34300" marR="91450" marL="91450"/>
                </a:tc>
              </a:tr>
              <a:tr h="1635675">
                <a:tc>
                  <a:txBody>
                    <a:bodyPr/>
                    <a:lstStyle/>
                    <a:p>
                      <a:pPr indent="0" lvl="0" marL="0" rtl="0" algn="l">
                        <a:spcBef>
                          <a:spcPts val="0"/>
                        </a:spcBef>
                        <a:spcAft>
                          <a:spcPts val="0"/>
                        </a:spcAft>
                        <a:buNone/>
                      </a:pPr>
                      <a:r>
                        <a:rPr lang="en" sz="1000"/>
                        <a:t>08</a:t>
                      </a:r>
                      <a:endParaRPr sz="1000"/>
                    </a:p>
                  </a:txBody>
                  <a:tcPr marT="34300" marB="34300" marR="91450" marL="91450"/>
                </a:tc>
                <a:tc>
                  <a:txBody>
                    <a:bodyPr/>
                    <a:lstStyle/>
                    <a:p>
                      <a:pPr indent="0" lvl="0" marL="0" rtl="0" algn="l">
                        <a:spcBef>
                          <a:spcPts val="0"/>
                        </a:spcBef>
                        <a:spcAft>
                          <a:spcPts val="0"/>
                        </a:spcAft>
                        <a:buNone/>
                      </a:pPr>
                      <a:r>
                        <a:rPr lang="en" sz="1000"/>
                        <a:t>Kodimalar Palanivel, Chellammal Surianarayanan</a:t>
                      </a:r>
                      <a:endParaRPr sz="1000"/>
                    </a:p>
                  </a:txBody>
                  <a:tcPr marT="34300" marB="34300" marR="91450" marL="91450"/>
                </a:tc>
                <a:tc>
                  <a:txBody>
                    <a:bodyPr/>
                    <a:lstStyle/>
                    <a:p>
                      <a:pPr indent="0" lvl="0" marL="0" rtl="0" algn="l">
                        <a:spcBef>
                          <a:spcPts val="0"/>
                        </a:spcBef>
                        <a:spcAft>
                          <a:spcPts val="0"/>
                        </a:spcAft>
                        <a:buNone/>
                      </a:pPr>
                      <a:r>
                        <a:rPr lang="en" sz="1000"/>
                        <a:t>An Approach for Prediction of Crop Yield Using Machine Learning and Big Data Techniques</a:t>
                      </a:r>
                      <a:endParaRPr sz="1000"/>
                    </a:p>
                    <a:p>
                      <a:pPr indent="0" lvl="0" marL="0" rtl="0" algn="l">
                        <a:spcBef>
                          <a:spcPts val="0"/>
                        </a:spcBef>
                        <a:spcAft>
                          <a:spcPts val="0"/>
                        </a:spcAft>
                        <a:buNone/>
                      </a:pPr>
                      <a:r>
                        <a:rPr lang="en" sz="1000"/>
                        <a:t>(Journal Paper)</a:t>
                      </a:r>
                      <a:endParaRPr sz="1000"/>
                    </a:p>
                  </a:txBody>
                  <a:tcPr marT="34300" marB="34300" marR="91450" marL="91450"/>
                </a:tc>
                <a:tc>
                  <a:txBody>
                    <a:bodyPr/>
                    <a:lstStyle/>
                    <a:p>
                      <a:pPr indent="0" lvl="0" marL="0" rtl="0" algn="l">
                        <a:spcBef>
                          <a:spcPts val="0"/>
                        </a:spcBef>
                        <a:spcAft>
                          <a:spcPts val="0"/>
                        </a:spcAft>
                        <a:buNone/>
                      </a:pPr>
                      <a:r>
                        <a:rPr lang="en" sz="1000"/>
                        <a:t>https://papers.ssrn.com/sol3/papers.cfm?abstract_id=3555087</a:t>
                      </a:r>
                      <a:endParaRPr sz="1000"/>
                    </a:p>
                  </a:txBody>
                  <a:tcPr marT="34300" marB="34300" marR="91450" marL="91450"/>
                </a:tc>
                <a:tc>
                  <a:txBody>
                    <a:bodyPr/>
                    <a:lstStyle/>
                    <a:p>
                      <a:pPr indent="-177800" lvl="0" marL="171450" marR="0" rtl="0" algn="l">
                        <a:spcBef>
                          <a:spcPts val="0"/>
                        </a:spcBef>
                        <a:spcAft>
                          <a:spcPts val="0"/>
                        </a:spcAft>
                        <a:buSzPts val="1000"/>
                        <a:buChar char="●"/>
                      </a:pPr>
                      <a:r>
                        <a:rPr lang="en" sz="1000"/>
                        <a:t>An investigation has been performed on how various  machine learning algorithms are useful in prediction of crop yield.</a:t>
                      </a:r>
                      <a:endParaRPr sz="1000"/>
                    </a:p>
                    <a:p>
                      <a:pPr indent="-177800" lvl="0" marL="171450" marR="0" rtl="0" algn="l">
                        <a:spcBef>
                          <a:spcPts val="0"/>
                        </a:spcBef>
                        <a:spcAft>
                          <a:spcPts val="0"/>
                        </a:spcAft>
                        <a:buSzPts val="1000"/>
                        <a:buChar char="●"/>
                      </a:pPr>
                      <a:r>
                        <a:rPr lang="en" sz="1000"/>
                        <a:t>The expert  system such as fuzzy logic is based on logical rules to predict the yield. </a:t>
                      </a:r>
                      <a:endParaRPr sz="1000"/>
                    </a:p>
                  </a:txBody>
                  <a:tcPr marT="34300" marB="34300" marR="91450" marL="91450"/>
                </a:tc>
                <a:tc>
                  <a:txBody>
                    <a:bodyPr/>
                    <a:lstStyle/>
                    <a:p>
                      <a:pPr indent="0" lvl="0" marL="0" marR="0" rtl="0" algn="l">
                        <a:spcBef>
                          <a:spcPts val="0"/>
                        </a:spcBef>
                        <a:spcAft>
                          <a:spcPts val="0"/>
                        </a:spcAft>
                        <a:buNone/>
                      </a:pPr>
                      <a:r>
                        <a:rPr lang="en" sz="1000"/>
                        <a:t>Model was very complex that’s why diverse machine learning techniques were adopted.</a:t>
                      </a:r>
                      <a:endParaRPr sz="1000"/>
                    </a:p>
                    <a:p>
                      <a:pPr indent="0" lvl="0" marL="0" marR="0" rtl="0" algn="l">
                        <a:spcBef>
                          <a:spcPts val="0"/>
                        </a:spcBef>
                        <a:spcAft>
                          <a:spcPts val="0"/>
                        </a:spcAft>
                        <a:buNone/>
                      </a:pPr>
                      <a:r>
                        <a:t/>
                      </a:r>
                      <a:endParaRPr sz="1000"/>
                    </a:p>
                  </a:txBody>
                  <a:tcPr marT="34300" marB="34300"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628650" y="149225"/>
            <a:ext cx="6740700" cy="6276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 Literature Survey</a:t>
            </a:r>
            <a:endParaRPr/>
          </a:p>
        </p:txBody>
      </p:sp>
      <p:sp>
        <p:nvSpPr>
          <p:cNvPr id="196" name="Google Shape;196;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aphicFrame>
        <p:nvGraphicFramePr>
          <p:cNvPr id="197" name="Google Shape;197;p26"/>
          <p:cNvGraphicFramePr/>
          <p:nvPr/>
        </p:nvGraphicFramePr>
        <p:xfrm>
          <a:off x="252871" y="898803"/>
          <a:ext cx="3000000" cy="3000000"/>
        </p:xfrm>
        <a:graphic>
          <a:graphicData uri="http://schemas.openxmlformats.org/drawingml/2006/table">
            <a:tbl>
              <a:tblPr bandRow="1" firstRow="1">
                <a:noFill/>
                <a:tableStyleId>{C3F482B0-92A0-469C-AB5A-D8AEB909BB3A}</a:tableStyleId>
              </a:tblPr>
              <a:tblGrid>
                <a:gridCol w="424600"/>
                <a:gridCol w="1015200"/>
                <a:gridCol w="1841200"/>
                <a:gridCol w="1159100"/>
                <a:gridCol w="1921900"/>
                <a:gridCol w="2079825"/>
              </a:tblGrid>
              <a:tr h="423075">
                <a:tc>
                  <a:txBody>
                    <a:bodyPr/>
                    <a:lstStyle/>
                    <a:p>
                      <a:pPr indent="0" lvl="0" marL="0" marR="0" rtl="0" algn="l">
                        <a:spcBef>
                          <a:spcPts val="0"/>
                        </a:spcBef>
                        <a:spcAft>
                          <a:spcPts val="0"/>
                        </a:spcAft>
                        <a:buNone/>
                      </a:pPr>
                      <a:r>
                        <a:rPr lang="en" sz="1200"/>
                        <a:t>Sr.</a:t>
                      </a:r>
                      <a:endParaRPr sz="1200"/>
                    </a:p>
                    <a:p>
                      <a:pPr indent="0" lvl="0" marL="0" marR="0" rtl="0" algn="l">
                        <a:spcBef>
                          <a:spcPts val="0"/>
                        </a:spcBef>
                        <a:spcAft>
                          <a:spcPts val="0"/>
                        </a:spcAft>
                        <a:buNone/>
                      </a:pPr>
                      <a:r>
                        <a:rPr lang="en" sz="1200"/>
                        <a:t>No.</a:t>
                      </a:r>
                      <a:endParaRPr sz="1200"/>
                    </a:p>
                  </a:txBody>
                  <a:tcPr marT="34300" marB="34300" marR="91450" marL="91450"/>
                </a:tc>
                <a:tc>
                  <a:txBody>
                    <a:bodyPr/>
                    <a:lstStyle/>
                    <a:p>
                      <a:pPr indent="0" lvl="0" marL="0" marR="0" rtl="0" algn="l">
                        <a:spcBef>
                          <a:spcPts val="0"/>
                        </a:spcBef>
                        <a:spcAft>
                          <a:spcPts val="0"/>
                        </a:spcAft>
                        <a:buNone/>
                      </a:pPr>
                      <a:r>
                        <a:rPr lang="en" sz="1200"/>
                        <a:t>Authors</a:t>
                      </a:r>
                      <a:endParaRPr sz="1200"/>
                    </a:p>
                  </a:txBody>
                  <a:tcPr marT="34300" marB="34300" marR="91450" marL="91450"/>
                </a:tc>
                <a:tc>
                  <a:txBody>
                    <a:bodyPr/>
                    <a:lstStyle/>
                    <a:p>
                      <a:pPr indent="0" lvl="0" marL="0" marR="0" rtl="0" algn="l">
                        <a:spcBef>
                          <a:spcPts val="0"/>
                        </a:spcBef>
                        <a:spcAft>
                          <a:spcPts val="0"/>
                        </a:spcAft>
                        <a:buNone/>
                      </a:pPr>
                      <a:r>
                        <a:rPr lang="en" sz="1200"/>
                        <a:t>Title</a:t>
                      </a:r>
                      <a:endParaRPr sz="1200"/>
                    </a:p>
                  </a:txBody>
                  <a:tcPr marT="34300" marB="34300" marR="91450" marL="91450"/>
                </a:tc>
                <a:tc>
                  <a:txBody>
                    <a:bodyPr/>
                    <a:lstStyle/>
                    <a:p>
                      <a:pPr indent="0" lvl="0" marL="0" marR="0" rtl="0" algn="l">
                        <a:spcBef>
                          <a:spcPts val="0"/>
                        </a:spcBef>
                        <a:spcAft>
                          <a:spcPts val="0"/>
                        </a:spcAft>
                        <a:buNone/>
                      </a:pPr>
                      <a:r>
                        <a:rPr lang="en" sz="1200"/>
                        <a:t>Link</a:t>
                      </a:r>
                      <a:endParaRPr sz="1200"/>
                    </a:p>
                  </a:txBody>
                  <a:tcPr marT="34300" marB="34300" marR="91450" marL="91450"/>
                </a:tc>
                <a:tc>
                  <a:txBody>
                    <a:bodyPr/>
                    <a:lstStyle/>
                    <a:p>
                      <a:pPr indent="0" lvl="0" marL="0" marR="0" rtl="0" algn="l">
                        <a:spcBef>
                          <a:spcPts val="0"/>
                        </a:spcBef>
                        <a:spcAft>
                          <a:spcPts val="0"/>
                        </a:spcAft>
                        <a:buNone/>
                      </a:pPr>
                      <a:r>
                        <a:rPr lang="en" sz="1200"/>
                        <a:t>Takeaway</a:t>
                      </a:r>
                      <a:endParaRPr sz="1200"/>
                    </a:p>
                  </a:txBody>
                  <a:tcPr marT="34300" marB="34300" marR="91450" marL="91450"/>
                </a:tc>
                <a:tc>
                  <a:txBody>
                    <a:bodyPr/>
                    <a:lstStyle/>
                    <a:p>
                      <a:pPr indent="0" lvl="0" marL="0" marR="0" rtl="0" algn="l">
                        <a:spcBef>
                          <a:spcPts val="0"/>
                        </a:spcBef>
                        <a:spcAft>
                          <a:spcPts val="0"/>
                        </a:spcAft>
                        <a:buNone/>
                      </a:pPr>
                      <a:r>
                        <a:rPr lang="en" sz="1200"/>
                        <a:t>Research Gaps</a:t>
                      </a:r>
                      <a:endParaRPr sz="1200"/>
                    </a:p>
                  </a:txBody>
                  <a:tcPr marT="34300" marB="34300" marR="91450" marL="91450"/>
                </a:tc>
              </a:tr>
              <a:tr h="1450300">
                <a:tc>
                  <a:txBody>
                    <a:bodyPr/>
                    <a:lstStyle/>
                    <a:p>
                      <a:pPr indent="0" lvl="0" marL="0" marR="0" rtl="0" algn="l">
                        <a:spcBef>
                          <a:spcPts val="0"/>
                        </a:spcBef>
                        <a:spcAft>
                          <a:spcPts val="0"/>
                        </a:spcAft>
                        <a:buNone/>
                      </a:pPr>
                      <a:r>
                        <a:rPr lang="en" sz="1200"/>
                        <a:t>09</a:t>
                      </a:r>
                      <a:endParaRPr sz="1200"/>
                    </a:p>
                  </a:txBody>
                  <a:tcPr marT="34300" marB="34300" marR="91450" marL="91450"/>
                </a:tc>
                <a:tc>
                  <a:txBody>
                    <a:bodyPr/>
                    <a:lstStyle/>
                    <a:p>
                      <a:pPr indent="0" lvl="0" marL="0" rtl="0" algn="l">
                        <a:spcBef>
                          <a:spcPts val="0"/>
                        </a:spcBef>
                        <a:spcAft>
                          <a:spcPts val="0"/>
                        </a:spcAft>
                        <a:buNone/>
                      </a:pPr>
                      <a:r>
                        <a:rPr lang="en" sz="1000"/>
                        <a:t>D Ramesh, Vishnu Vardhan</a:t>
                      </a:r>
                      <a:endParaRPr sz="1000"/>
                    </a:p>
                  </a:txBody>
                  <a:tcPr marT="34300" marB="34300" marR="91450" marL="91450"/>
                </a:tc>
                <a:tc>
                  <a:txBody>
                    <a:bodyPr/>
                    <a:lstStyle/>
                    <a:p>
                      <a:pPr indent="0" lvl="0" marL="0" rtl="0" algn="l">
                        <a:spcBef>
                          <a:spcPts val="0"/>
                        </a:spcBef>
                        <a:spcAft>
                          <a:spcPts val="0"/>
                        </a:spcAft>
                        <a:buNone/>
                      </a:pPr>
                      <a:r>
                        <a:rPr lang="en" sz="1000"/>
                        <a:t>Analysis Of Crop Yield Prediction Using Data Mining Techniques</a:t>
                      </a:r>
                      <a:endParaRPr sz="1000"/>
                    </a:p>
                    <a:p>
                      <a:pPr indent="0" lvl="0" marL="0" rtl="0" algn="l">
                        <a:spcBef>
                          <a:spcPts val="0"/>
                        </a:spcBef>
                        <a:spcAft>
                          <a:spcPts val="0"/>
                        </a:spcAft>
                        <a:buNone/>
                      </a:pPr>
                      <a:r>
                        <a:rPr lang="en" sz="1000"/>
                        <a:t>(Research  Paper)</a:t>
                      </a:r>
                      <a:endParaRPr sz="1000"/>
                    </a:p>
                  </a:txBody>
                  <a:tcPr marT="34300" marB="34300" marR="91450" marL="91450"/>
                </a:tc>
                <a:tc>
                  <a:txBody>
                    <a:bodyPr/>
                    <a:lstStyle/>
                    <a:p>
                      <a:pPr indent="0" lvl="0" marL="0" marR="0" rtl="0" algn="l">
                        <a:spcBef>
                          <a:spcPts val="0"/>
                        </a:spcBef>
                        <a:spcAft>
                          <a:spcPts val="0"/>
                        </a:spcAft>
                        <a:buNone/>
                      </a:pPr>
                      <a:r>
                        <a:rPr lang="en" sz="1000" u="sng">
                          <a:solidFill>
                            <a:schemeClr val="hlink"/>
                          </a:solidFill>
                          <a:hlinkClick r:id="rId3"/>
                        </a:rPr>
                        <a:t>https://ijret.org/volumes/2015v04/i01/IJRET20150401071.pdf</a:t>
                      </a:r>
                      <a:endParaRPr sz="1000"/>
                    </a:p>
                  </a:txBody>
                  <a:tcPr marT="34300" marB="34300" marR="91450" marL="91450"/>
                </a:tc>
                <a:tc>
                  <a:txBody>
                    <a:bodyPr/>
                    <a:lstStyle/>
                    <a:p>
                      <a:pPr indent="0" lvl="0" marL="0" marR="0" rtl="0" algn="l">
                        <a:spcBef>
                          <a:spcPts val="0"/>
                        </a:spcBef>
                        <a:spcAft>
                          <a:spcPts val="0"/>
                        </a:spcAft>
                        <a:buNone/>
                      </a:pPr>
                      <a:r>
                        <a:rPr lang="en" sz="1000"/>
                        <a:t>Brief analysis of crop yield prediction using Multiple Linear Regression (MLR) technique and Density based clustering technique for the selected region i.e. East Godavari district of Andhra Pradesh in India</a:t>
                      </a:r>
                      <a:endParaRPr sz="1000"/>
                    </a:p>
                  </a:txBody>
                  <a:tcPr marT="34300" marB="34300" marR="91450" marL="91450"/>
                </a:tc>
                <a:tc>
                  <a:txBody>
                    <a:bodyPr/>
                    <a:lstStyle/>
                    <a:p>
                      <a:pPr indent="0" lvl="0" marL="0" marR="0" rtl="0" algn="l">
                        <a:spcBef>
                          <a:spcPts val="0"/>
                        </a:spcBef>
                        <a:spcAft>
                          <a:spcPts val="0"/>
                        </a:spcAft>
                        <a:buNone/>
                      </a:pPr>
                      <a:r>
                        <a:rPr lang="en" sz="1000"/>
                        <a:t>In this paper dataset was made from a particular selected region that is East Godavari District.</a:t>
                      </a:r>
                      <a:endParaRPr sz="1000"/>
                    </a:p>
                    <a:p>
                      <a:pPr indent="0" lvl="0" marL="0" marR="0" rtl="0" algn="l">
                        <a:spcBef>
                          <a:spcPts val="0"/>
                        </a:spcBef>
                        <a:spcAft>
                          <a:spcPts val="0"/>
                        </a:spcAft>
                        <a:buNone/>
                      </a:pPr>
                      <a:r>
                        <a:t/>
                      </a:r>
                      <a:endParaRPr sz="1000"/>
                    </a:p>
                  </a:txBody>
                  <a:tcPr marT="34300" marB="34300" marR="91450" marL="91450"/>
                </a:tc>
              </a:tr>
              <a:tr h="1995075">
                <a:tc>
                  <a:txBody>
                    <a:bodyPr/>
                    <a:lstStyle/>
                    <a:p>
                      <a:pPr indent="0" lvl="0" marL="0" marR="0" rtl="0" algn="l">
                        <a:spcBef>
                          <a:spcPts val="0"/>
                        </a:spcBef>
                        <a:spcAft>
                          <a:spcPts val="0"/>
                        </a:spcAft>
                        <a:buNone/>
                      </a:pPr>
                      <a:r>
                        <a:rPr lang="en" sz="1000"/>
                        <a:t>10</a:t>
                      </a:r>
                      <a:endParaRPr sz="1000"/>
                    </a:p>
                  </a:txBody>
                  <a:tcPr marT="34300" marB="34300" marR="91450" marL="91450"/>
                </a:tc>
                <a:tc>
                  <a:txBody>
                    <a:bodyPr/>
                    <a:lstStyle/>
                    <a:p>
                      <a:pPr indent="0" lvl="0" marL="0" rtl="0" algn="l">
                        <a:spcBef>
                          <a:spcPts val="0"/>
                        </a:spcBef>
                        <a:spcAft>
                          <a:spcPts val="0"/>
                        </a:spcAft>
                        <a:buNone/>
                      </a:pPr>
                      <a:r>
                        <a:rPr lang="en" sz="1000"/>
                        <a:t>Vaishali Pandith  Haneet Kour, Surjeet Singh , Jatinder Manhas, and Vinod Sharma</a:t>
                      </a:r>
                      <a:endParaRPr sz="1000"/>
                    </a:p>
                  </a:txBody>
                  <a:tcPr marT="34300" marB="34300" marR="91450" marL="91450"/>
                </a:tc>
                <a:tc>
                  <a:txBody>
                    <a:bodyPr/>
                    <a:lstStyle/>
                    <a:p>
                      <a:pPr indent="0" lvl="0" marL="0" rtl="0" algn="l">
                        <a:spcBef>
                          <a:spcPts val="0"/>
                        </a:spcBef>
                        <a:spcAft>
                          <a:spcPts val="0"/>
                        </a:spcAft>
                        <a:buNone/>
                      </a:pPr>
                      <a:r>
                        <a:rPr lang="en" sz="1000"/>
                        <a:t>Performance Evaluation of Machine Learning Techniques for Mustard Crop Yield Prediction from Soil Analysis </a:t>
                      </a:r>
                      <a:endParaRPr sz="1000"/>
                    </a:p>
                    <a:p>
                      <a:pPr indent="0" lvl="0" marL="0" rtl="0" algn="l">
                        <a:spcBef>
                          <a:spcPts val="0"/>
                        </a:spcBef>
                        <a:spcAft>
                          <a:spcPts val="0"/>
                        </a:spcAft>
                        <a:buNone/>
                      </a:pPr>
                      <a:r>
                        <a:rPr lang="en" sz="1000"/>
                        <a:t>(Research Paper)</a:t>
                      </a:r>
                      <a:endParaRPr sz="1000"/>
                    </a:p>
                    <a:p>
                      <a:pPr indent="0" lvl="0" marL="0" rtl="0" algn="l">
                        <a:spcBef>
                          <a:spcPts val="0"/>
                        </a:spcBef>
                        <a:spcAft>
                          <a:spcPts val="0"/>
                        </a:spcAft>
                        <a:buNone/>
                      </a:pPr>
                      <a:r>
                        <a:rPr lang="en" sz="1000"/>
                        <a:t>(2020)</a:t>
                      </a:r>
                      <a:endParaRPr sz="1000"/>
                    </a:p>
                  </a:txBody>
                  <a:tcPr marT="34300" marB="34300" marR="91450" marL="91450"/>
                </a:tc>
                <a:tc>
                  <a:txBody>
                    <a:bodyPr/>
                    <a:lstStyle/>
                    <a:p>
                      <a:pPr indent="0" lvl="0" marL="0" marR="0" rtl="0" algn="l">
                        <a:spcBef>
                          <a:spcPts val="0"/>
                        </a:spcBef>
                        <a:spcAft>
                          <a:spcPts val="0"/>
                        </a:spcAft>
                        <a:buNone/>
                      </a:pPr>
                      <a:r>
                        <a:rPr lang="en" sz="1000" u="sng">
                          <a:solidFill>
                            <a:schemeClr val="hlink"/>
                          </a:solidFill>
                          <a:hlinkClick r:id="rId4"/>
                        </a:rPr>
                        <a:t>https://bhu.ac.in/research_pub/jsr/Volumes/JSR_64_02_2020/54.pdf</a:t>
                      </a:r>
                      <a:endParaRPr sz="1000"/>
                    </a:p>
                  </a:txBody>
                  <a:tcPr marT="34300" marB="34300" marR="91450" marL="91450"/>
                </a:tc>
                <a:tc>
                  <a:txBody>
                    <a:bodyPr/>
                    <a:lstStyle/>
                    <a:p>
                      <a:pPr indent="0" lvl="0" marL="0" marR="0" rtl="0" algn="l">
                        <a:spcBef>
                          <a:spcPts val="0"/>
                        </a:spcBef>
                        <a:spcAft>
                          <a:spcPts val="0"/>
                        </a:spcAft>
                        <a:buNone/>
                      </a:pPr>
                      <a:r>
                        <a:rPr lang="en" sz="1000"/>
                        <a:t>KNN, Naive Bayes, , Multinomial Logistic Regression, Artificial Neural Network (ANN) and Random Forest were applied on the collected data.</a:t>
                      </a:r>
                      <a:endParaRPr sz="1000"/>
                    </a:p>
                    <a:p>
                      <a:pPr indent="0" lvl="0" marL="0" marR="0" rtl="0" algn="l">
                        <a:spcBef>
                          <a:spcPts val="0"/>
                        </a:spcBef>
                        <a:spcAft>
                          <a:spcPts val="0"/>
                        </a:spcAft>
                        <a:buNone/>
                      </a:pPr>
                      <a:r>
                        <a:rPr lang="en" sz="1000"/>
                        <a:t>Parameters like pH value,</a:t>
                      </a:r>
                      <a:endParaRPr sz="1000"/>
                    </a:p>
                    <a:p>
                      <a:pPr indent="0" lvl="0" marL="0" marR="0" rtl="0" algn="l">
                        <a:spcBef>
                          <a:spcPts val="0"/>
                        </a:spcBef>
                        <a:spcAft>
                          <a:spcPts val="0"/>
                        </a:spcAft>
                        <a:buNone/>
                      </a:pPr>
                      <a:r>
                        <a:rPr lang="en" sz="1000"/>
                        <a:t>Electrical conductivity and other chemical factors were used.</a:t>
                      </a:r>
                      <a:endParaRPr sz="1000"/>
                    </a:p>
                  </a:txBody>
                  <a:tcPr marT="34300" marB="34300" marR="91450" marL="91450"/>
                </a:tc>
                <a:tc>
                  <a:txBody>
                    <a:bodyPr/>
                    <a:lstStyle/>
                    <a:p>
                      <a:pPr indent="0" lvl="0" marL="0" marR="0" rtl="0" algn="l">
                        <a:spcBef>
                          <a:spcPts val="0"/>
                        </a:spcBef>
                        <a:spcAft>
                          <a:spcPts val="0"/>
                        </a:spcAft>
                        <a:buNone/>
                      </a:pPr>
                      <a:r>
                        <a:rPr lang="en" sz="1000"/>
                        <a:t>Parameters like Rainfall, Temperature, Pesticides were not used.</a:t>
                      </a:r>
                      <a:endParaRPr sz="1000"/>
                    </a:p>
                  </a:txBody>
                  <a:tcPr marT="34300" marB="34300" marR="91450" marL="914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